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oboto Slab"/>
      <p:regular r:id="rId25"/>
      <p:bold r:id="rId26"/>
    </p:embeddedFont>
    <p:embeddedFont>
      <p:font typeface="Raleway"/>
      <p:regular r:id="rId27"/>
      <p:bold r:id="rId28"/>
      <p:italic r:id="rId29"/>
      <p:boldItalic r:id="rId30"/>
    </p:embeddedFont>
    <p:embeddedFont>
      <p:font typeface="Raleway SemiBold"/>
      <p:regular r:id="rId31"/>
      <p:bold r:id="rId32"/>
      <p:italic r:id="rId33"/>
      <p:boldItalic r:id="rId34"/>
    </p:embeddedFont>
    <p:embeddedFont>
      <p:font typeface="Roboto"/>
      <p:regular r:id="rId35"/>
      <p:bold r:id="rId36"/>
      <p:italic r:id="rId37"/>
      <p:boldItalic r:id="rId38"/>
    </p:embeddedFont>
    <p:embeddedFont>
      <p:font typeface="Raleway Medium"/>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913">
          <p15:clr>
            <a:srgbClr val="9AA0A6"/>
          </p15:clr>
        </p15:guide>
        <p15:guide id="2" pos="376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E9246A-1554-4DDD-AC13-CAF23A02FC44}">
  <a:tblStyle styleId="{26E9246A-1554-4DDD-AC13-CAF23A02FC4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913"/>
        <p:guide pos="376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Medium-bold.fntdata"/><Relationship Id="rId20" Type="http://schemas.openxmlformats.org/officeDocument/2006/relationships/slide" Target="slides/slide13.xml"/><Relationship Id="rId42" Type="http://schemas.openxmlformats.org/officeDocument/2006/relationships/font" Target="fonts/RalewayMedium-boldItalic.fntdata"/><Relationship Id="rId41" Type="http://schemas.openxmlformats.org/officeDocument/2006/relationships/font" Target="fonts/RalewayMedium-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aleway-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SemiBold-regular.fntdata"/><Relationship Id="rId30" Type="http://schemas.openxmlformats.org/officeDocument/2006/relationships/font" Target="fonts/Raleway-boldItalic.fntdata"/><Relationship Id="rId11" Type="http://schemas.openxmlformats.org/officeDocument/2006/relationships/slide" Target="slides/slide4.xml"/><Relationship Id="rId33" Type="http://schemas.openxmlformats.org/officeDocument/2006/relationships/font" Target="fonts/RalewaySemiBold-italic.fntdata"/><Relationship Id="rId10" Type="http://schemas.openxmlformats.org/officeDocument/2006/relationships/slide" Target="slides/slide3.xml"/><Relationship Id="rId32" Type="http://schemas.openxmlformats.org/officeDocument/2006/relationships/font" Target="fonts/RalewaySemiBold-bold.fntdata"/><Relationship Id="rId13" Type="http://schemas.openxmlformats.org/officeDocument/2006/relationships/slide" Target="slides/slide6.xml"/><Relationship Id="rId35" Type="http://schemas.openxmlformats.org/officeDocument/2006/relationships/font" Target="fonts/Roboto-regular.fntdata"/><Relationship Id="rId12" Type="http://schemas.openxmlformats.org/officeDocument/2006/relationships/slide" Target="slides/slide5.xml"/><Relationship Id="rId34" Type="http://schemas.openxmlformats.org/officeDocument/2006/relationships/font" Target="fonts/RalewaySemiBold-boldItalic.fntdata"/><Relationship Id="rId15" Type="http://schemas.openxmlformats.org/officeDocument/2006/relationships/slide" Target="slides/slide8.xml"/><Relationship Id="rId37" Type="http://schemas.openxmlformats.org/officeDocument/2006/relationships/font" Target="fonts/Roboto-italic.fntdata"/><Relationship Id="rId14" Type="http://schemas.openxmlformats.org/officeDocument/2006/relationships/slide" Target="slides/slide7.xml"/><Relationship Id="rId36" Type="http://schemas.openxmlformats.org/officeDocument/2006/relationships/font" Target="fonts/Roboto-bold.fntdata"/><Relationship Id="rId17" Type="http://schemas.openxmlformats.org/officeDocument/2006/relationships/slide" Target="slides/slide10.xml"/><Relationship Id="rId39" Type="http://schemas.openxmlformats.org/officeDocument/2006/relationships/font" Target="fonts/RalewayMedium-regular.fntdata"/><Relationship Id="rId16" Type="http://schemas.openxmlformats.org/officeDocument/2006/relationships/slide" Target="slides/slide9.xml"/><Relationship Id="rId38" Type="http://schemas.openxmlformats.org/officeDocument/2006/relationships/font" Target="fonts/Roboto-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Qd2ylmfe7xywmwWq6xXfKvY3Uzt7npBn1AR-z1kO2Og/copy"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5b1bff212e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b1bff212e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56ce0ebf0f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56ce0ebf0f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Raleway Medium"/>
                <a:ea typeface="Raleway Medium"/>
                <a:cs typeface="Raleway Medium"/>
                <a:sym typeface="Raleway Medium"/>
              </a:rPr>
              <a:t>MRR: The earnings per month from all active </a:t>
            </a:r>
            <a:r>
              <a:rPr lang="en" sz="1400">
                <a:solidFill>
                  <a:schemeClr val="dk1"/>
                </a:solidFill>
                <a:latin typeface="Raleway Medium"/>
                <a:ea typeface="Raleway Medium"/>
                <a:cs typeface="Raleway Medium"/>
                <a:sym typeface="Raleway Medium"/>
              </a:rPr>
              <a:t>customers</a:t>
            </a:r>
            <a:endParaRPr sz="14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chemeClr val="dk1"/>
              </a:solidFill>
              <a:latin typeface="Raleway Medium"/>
              <a:ea typeface="Raleway Medium"/>
              <a:cs typeface="Raleway Medium"/>
              <a:sym typeface="Raleway Medium"/>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2dd00a164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2dd00a16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56ce0ebf0f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56ce0ebf0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Raleway"/>
                <a:ea typeface="Raleway"/>
                <a:cs typeface="Raleway"/>
                <a:sym typeface="Raleway"/>
              </a:rPr>
              <a:t>Customer Lifetime Value: </a:t>
            </a:r>
            <a:r>
              <a:rPr lang="en" sz="1400">
                <a:latin typeface="Raleway"/>
                <a:ea typeface="Raleway"/>
                <a:cs typeface="Raleway"/>
                <a:sym typeface="Raleway"/>
              </a:rPr>
              <a:t>The average amount of money your customers pay during their engagement with your company.</a:t>
            </a:r>
            <a:endParaRPr sz="1400">
              <a:latin typeface="Raleway"/>
              <a:ea typeface="Raleway"/>
              <a:cs typeface="Raleway"/>
              <a:sym typeface="Raleway"/>
            </a:endParaRPr>
          </a:p>
          <a:p>
            <a:pPr indent="0" lvl="0" marL="0" rtl="0" algn="l">
              <a:spcBef>
                <a:spcPts val="0"/>
              </a:spcBef>
              <a:spcAft>
                <a:spcPts val="0"/>
              </a:spcAft>
              <a:buNone/>
            </a:pPr>
            <a:r>
              <a:t/>
            </a:r>
            <a:endParaRPr sz="1400">
              <a:latin typeface="Raleway"/>
              <a:ea typeface="Raleway"/>
              <a:cs typeface="Raleway"/>
              <a:sym typeface="Raleway"/>
            </a:endParaRPr>
          </a:p>
          <a:p>
            <a:pPr indent="0" lvl="0" marL="0" rtl="0" algn="l">
              <a:spcBef>
                <a:spcPts val="0"/>
              </a:spcBef>
              <a:spcAft>
                <a:spcPts val="0"/>
              </a:spcAft>
              <a:buNone/>
            </a:pPr>
            <a:r>
              <a:rPr b="1" lang="en" sz="1400">
                <a:latin typeface="Raleway"/>
                <a:ea typeface="Raleway"/>
                <a:cs typeface="Raleway"/>
                <a:sym typeface="Raleway"/>
              </a:rPr>
              <a:t>Customer Engagement Score:</a:t>
            </a:r>
            <a:r>
              <a:rPr lang="en" sz="1400">
                <a:latin typeface="Raleway"/>
                <a:ea typeface="Raleway"/>
                <a:cs typeface="Raleway"/>
                <a:sym typeface="Raleway"/>
              </a:rPr>
              <a:t> A single metric that is used to measure how engaged your customers are based on the benefits that your product or service is providing your customers</a:t>
            </a:r>
            <a:endParaRPr sz="1400">
              <a:latin typeface="Raleway"/>
              <a:ea typeface="Raleway"/>
              <a:cs typeface="Raleway"/>
              <a:sym typeface="Raleway"/>
            </a:endParaRPr>
          </a:p>
          <a:p>
            <a:pPr indent="0" lvl="0" marL="0" rtl="0" algn="l">
              <a:spcBef>
                <a:spcPts val="0"/>
              </a:spcBef>
              <a:spcAft>
                <a:spcPts val="0"/>
              </a:spcAft>
              <a:buNone/>
            </a:pPr>
            <a:r>
              <a:t/>
            </a:r>
            <a:endParaRPr sz="1400">
              <a:latin typeface="Raleway"/>
              <a:ea typeface="Raleway"/>
              <a:cs typeface="Raleway"/>
              <a:sym typeface="Raleway"/>
            </a:endParaRPr>
          </a:p>
          <a:p>
            <a:pPr indent="0" lvl="0" marL="0" rtl="0" algn="l">
              <a:spcBef>
                <a:spcPts val="0"/>
              </a:spcBef>
              <a:spcAft>
                <a:spcPts val="0"/>
              </a:spcAft>
              <a:buNone/>
            </a:pPr>
            <a:r>
              <a:rPr b="1" lang="en" sz="1400">
                <a:latin typeface="Raleway"/>
                <a:ea typeface="Raleway"/>
                <a:cs typeface="Raleway"/>
                <a:sym typeface="Raleway"/>
              </a:rPr>
              <a:t>Customer Health Score: </a:t>
            </a:r>
            <a:r>
              <a:rPr lang="en" sz="1400">
                <a:latin typeface="Raleway"/>
                <a:ea typeface="Raleway"/>
                <a:cs typeface="Raleway"/>
                <a:sym typeface="Raleway"/>
              </a:rPr>
              <a:t>A single metric (and color </a:t>
            </a:r>
            <a:r>
              <a:rPr lang="en" sz="1400">
                <a:latin typeface="Raleway"/>
                <a:ea typeface="Raleway"/>
                <a:cs typeface="Raleway"/>
                <a:sym typeface="Raleway"/>
              </a:rPr>
              <a:t>category</a:t>
            </a:r>
            <a:r>
              <a:rPr lang="en" sz="1400">
                <a:latin typeface="Raleway"/>
                <a:ea typeface="Raleway"/>
                <a:cs typeface="Raleway"/>
                <a:sym typeface="Raleway"/>
              </a:rPr>
              <a:t>) that </a:t>
            </a:r>
            <a:r>
              <a:rPr lang="en" sz="1400">
                <a:latin typeface="Raleway"/>
                <a:ea typeface="Raleway"/>
                <a:cs typeface="Raleway"/>
                <a:sym typeface="Raleway"/>
              </a:rPr>
              <a:t>is used</a:t>
            </a:r>
            <a:r>
              <a:rPr lang="en" sz="1400">
                <a:latin typeface="Raleway"/>
                <a:ea typeface="Raleway"/>
                <a:cs typeface="Raleway"/>
                <a:sym typeface="Raleway"/>
              </a:rPr>
              <a:t> to measure how satisfied your customers are. Health scores can differ per company and can include a variety of factors, from activity level, customer feedback to billing history. Scores can be </a:t>
            </a:r>
            <a:r>
              <a:rPr lang="en" sz="1400">
                <a:latin typeface="Raleway"/>
                <a:ea typeface="Raleway"/>
                <a:cs typeface="Raleway"/>
                <a:sym typeface="Raleway"/>
              </a:rPr>
              <a:t>segmented</a:t>
            </a:r>
            <a:r>
              <a:rPr lang="en" sz="1400">
                <a:latin typeface="Raleway"/>
                <a:ea typeface="Raleway"/>
                <a:cs typeface="Raleway"/>
                <a:sym typeface="Raleway"/>
              </a:rPr>
              <a:t> by customer type.</a:t>
            </a:r>
            <a:endParaRPr sz="1400">
              <a:latin typeface="Raleway"/>
              <a:ea typeface="Raleway"/>
              <a:cs typeface="Raleway"/>
              <a:sym typeface="Raleway"/>
            </a:endParaRPr>
          </a:p>
          <a:p>
            <a:pPr indent="0" lvl="0" marL="0" rtl="0" algn="l">
              <a:spcBef>
                <a:spcPts val="0"/>
              </a:spcBef>
              <a:spcAft>
                <a:spcPts val="0"/>
              </a:spcAft>
              <a:buNone/>
            </a:pPr>
            <a:r>
              <a:t/>
            </a:r>
            <a:endParaRPr sz="1400">
              <a:latin typeface="Raleway"/>
              <a:ea typeface="Raleway"/>
              <a:cs typeface="Raleway"/>
              <a:sym typeface="Raleway"/>
            </a:endParaRPr>
          </a:p>
          <a:p>
            <a:pPr indent="0" lvl="0" marL="0" rtl="0" algn="l">
              <a:spcBef>
                <a:spcPts val="0"/>
              </a:spcBef>
              <a:spcAft>
                <a:spcPts val="0"/>
              </a:spcAft>
              <a:buNone/>
            </a:pPr>
            <a:r>
              <a:rPr b="1" lang="en" sz="1400">
                <a:latin typeface="Raleway"/>
                <a:ea typeface="Raleway"/>
                <a:cs typeface="Raleway"/>
                <a:sym typeface="Raleway"/>
              </a:rPr>
              <a:t>LTV:CAC Ratio: </a:t>
            </a:r>
            <a:r>
              <a:rPr lang="en" sz="1400">
                <a:latin typeface="Raleway"/>
                <a:ea typeface="Raleway"/>
                <a:cs typeface="Raleway"/>
                <a:sym typeface="Raleway"/>
              </a:rPr>
              <a:t>This will help you your company determine how much you need to be spending to acquire a customer. Ideal ratio is around 3:1</a:t>
            </a:r>
            <a:endParaRPr sz="1400">
              <a:latin typeface="Raleway"/>
              <a:ea typeface="Raleway"/>
              <a:cs typeface="Raleway"/>
              <a:sym typeface="Raleway"/>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3a4dc3cb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3a4dc3cb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2dd00a164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2dd00a164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Raleway"/>
                <a:ea typeface="Raleway"/>
                <a:cs typeface="Raleway"/>
                <a:sym typeface="Raleway"/>
              </a:rPr>
              <a:t>Customer C</a:t>
            </a:r>
            <a:r>
              <a:rPr b="1" lang="en" sz="1400">
                <a:latin typeface="Raleway"/>
                <a:ea typeface="Raleway"/>
                <a:cs typeface="Raleway"/>
                <a:sym typeface="Raleway"/>
              </a:rPr>
              <a:t>hurn: </a:t>
            </a:r>
            <a:r>
              <a:rPr lang="en" sz="1400">
                <a:latin typeface="Raleway"/>
                <a:ea typeface="Raleway"/>
                <a:cs typeface="Raleway"/>
                <a:sym typeface="Raleway"/>
              </a:rPr>
              <a:t>t</a:t>
            </a:r>
            <a:r>
              <a:rPr lang="en" sz="1400">
                <a:latin typeface="Raleway"/>
                <a:ea typeface="Raleway"/>
                <a:cs typeface="Raleway"/>
                <a:sym typeface="Raleway"/>
              </a:rPr>
              <a:t>he proportion of contractual customers or subscribers who leave a supplier during a given time period</a:t>
            </a:r>
            <a:br>
              <a:rPr lang="en" sz="1400">
                <a:latin typeface="Raleway"/>
                <a:ea typeface="Raleway"/>
                <a:cs typeface="Raleway"/>
                <a:sym typeface="Raleway"/>
              </a:rPr>
            </a:br>
            <a:br>
              <a:rPr lang="en" sz="1400">
                <a:latin typeface="Raleway"/>
                <a:ea typeface="Raleway"/>
                <a:cs typeface="Raleway"/>
                <a:sym typeface="Raleway"/>
              </a:rPr>
            </a:br>
            <a:r>
              <a:rPr b="1" lang="en" sz="1400">
                <a:latin typeface="Raleway"/>
                <a:ea typeface="Raleway"/>
                <a:cs typeface="Raleway"/>
                <a:sym typeface="Raleway"/>
              </a:rPr>
              <a:t>Revenue Churn:</a:t>
            </a:r>
            <a:r>
              <a:rPr lang="en" sz="1400">
                <a:latin typeface="Raleway"/>
                <a:ea typeface="Raleway"/>
                <a:cs typeface="Raleway"/>
                <a:sym typeface="Raleway"/>
              </a:rPr>
              <a:t> the monetary amount of recurring revenue lost in a period divided by the total revenue at the beginning of the period</a:t>
            </a:r>
            <a:endParaRPr sz="1400">
              <a:latin typeface="Raleway"/>
              <a:ea typeface="Raleway"/>
              <a:cs typeface="Raleway"/>
              <a:sym typeface="Raleway"/>
            </a:endParaRPr>
          </a:p>
          <a:p>
            <a:pPr indent="0" lvl="0" marL="0" rtl="0" algn="l">
              <a:spcBef>
                <a:spcPts val="0"/>
              </a:spcBef>
              <a:spcAft>
                <a:spcPts val="0"/>
              </a:spcAft>
              <a:buNone/>
            </a:pPr>
            <a:r>
              <a:t/>
            </a:r>
            <a:endParaRPr sz="1400">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b="1" lang="en" sz="1400">
                <a:latin typeface="Raleway"/>
                <a:ea typeface="Raleway"/>
                <a:cs typeface="Raleway"/>
                <a:sym typeface="Raleway"/>
              </a:rPr>
              <a:t>Months to Recover: </a:t>
            </a:r>
            <a:r>
              <a:rPr lang="en" sz="1400">
                <a:latin typeface="Raleway"/>
                <a:ea typeface="Raleway"/>
                <a:cs typeface="Raleway"/>
                <a:sym typeface="Raleway"/>
              </a:rPr>
              <a:t>the measure of time that demonstrates how long you take to recover the amount of money invested on customer acquisitions</a:t>
            </a:r>
            <a:endParaRPr sz="1400">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56ce0ebf0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56ce0ebf0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2dd00a164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2dd00a164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09447b59c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09447b59c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9624463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29624463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2dd00a16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2dd00a16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2758d0ca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2758d0ca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512657f773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12657f77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512657f773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512657f773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56ce0ebf0f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56ce0ebf0f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2dd00a16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2dd00a16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aleway Medium"/>
              <a:buAutoNum type="arabicPeriod"/>
            </a:pPr>
            <a:r>
              <a:rPr lang="en" sz="1400">
                <a:solidFill>
                  <a:schemeClr val="dk1"/>
                </a:solidFill>
                <a:latin typeface="Raleway Medium"/>
                <a:ea typeface="Raleway Medium"/>
                <a:cs typeface="Raleway Medium"/>
                <a:sym typeface="Raleway Medium"/>
              </a:rPr>
              <a:t>Google Sheet to Calculate CoCA: </a:t>
            </a:r>
            <a:r>
              <a:rPr lang="en" sz="1400" u="sng">
                <a:solidFill>
                  <a:schemeClr val="hlink"/>
                </a:solidFill>
                <a:latin typeface="Raleway Medium"/>
                <a:ea typeface="Raleway Medium"/>
                <a:cs typeface="Raleway Medium"/>
                <a:sym typeface="Raleway Medium"/>
                <a:hlinkClick r:id="rId2"/>
              </a:rPr>
              <a:t>https://docs.google.com/spreadsheets/d/1Qd2ylmfe7xywmwWq6xXfKvY3Uzt7npBn1AR-z1kO2Og/</a:t>
            </a:r>
            <a:r>
              <a:rPr lang="en" sz="1400">
                <a:solidFill>
                  <a:schemeClr val="dk1"/>
                </a:solidFill>
                <a:latin typeface="Raleway Medium"/>
                <a:ea typeface="Raleway Medium"/>
                <a:cs typeface="Raleway Medium"/>
                <a:sym typeface="Raleway Medium"/>
              </a:rPr>
              <a:t>copy </a:t>
            </a:r>
            <a:endParaRPr sz="1400">
              <a:solidFill>
                <a:schemeClr val="dk1"/>
              </a:solidFill>
              <a:latin typeface="Raleway Medium"/>
              <a:ea typeface="Raleway Medium"/>
              <a:cs typeface="Raleway Medium"/>
              <a:sym typeface="Raleway Medium"/>
            </a:endParaRPr>
          </a:p>
          <a:p>
            <a:pPr indent="-317500" lvl="0" marL="457200" rtl="0" algn="l">
              <a:spcBef>
                <a:spcPts val="0"/>
              </a:spcBef>
              <a:spcAft>
                <a:spcPts val="0"/>
              </a:spcAft>
              <a:buClr>
                <a:schemeClr val="dk1"/>
              </a:buClr>
              <a:buSzPts val="1400"/>
              <a:buFont typeface="Raleway Medium"/>
              <a:buAutoNum type="arabicPeriod"/>
            </a:pPr>
            <a:r>
              <a:rPr lang="en" sz="1400">
                <a:solidFill>
                  <a:schemeClr val="dk1"/>
                </a:solidFill>
                <a:latin typeface="Raleway Medium"/>
                <a:ea typeface="Raleway Medium"/>
                <a:cs typeface="Raleway Medium"/>
                <a:sym typeface="Raleway Medium"/>
              </a:rPr>
              <a:t>Definition of CoCA: The total sales and marketing cost required to earn a new customer over a specific time period</a:t>
            </a:r>
            <a:endParaRPr sz="14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chemeClr val="dk1"/>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t/>
            </a:r>
            <a:endParaRPr sz="1400">
              <a:solidFill>
                <a:schemeClr val="dk1"/>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t/>
            </a:r>
            <a:endParaRPr sz="1400">
              <a:solidFill>
                <a:schemeClr val="dk1"/>
              </a:solidFill>
              <a:latin typeface="Raleway Medium"/>
              <a:ea typeface="Raleway Medium"/>
              <a:cs typeface="Raleway Medium"/>
              <a:sym typeface="Raleway Medium"/>
            </a:endParaRPr>
          </a:p>
          <a:p>
            <a:pPr indent="0" lvl="0" marL="0" rtl="0" algn="l">
              <a:spcBef>
                <a:spcPts val="0"/>
              </a:spcBef>
              <a:spcAft>
                <a:spcPts val="0"/>
              </a:spcAft>
              <a:buNone/>
            </a:pPr>
            <a:r>
              <a:t/>
            </a:r>
            <a:endParaRPr sz="1400">
              <a:solidFill>
                <a:schemeClr val="dk1"/>
              </a:solidFill>
              <a:latin typeface="Raleway Medium"/>
              <a:ea typeface="Raleway Medium"/>
              <a:cs typeface="Raleway Medium"/>
              <a:sym typeface="Raleway Medium"/>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56ce0ebf0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6ce0ebf0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type="title">
  <p:cSld name="TITLE">
    <p:bg>
      <p:bgPr>
        <a:solidFill>
          <a:srgbClr val="000000"/>
        </a:solidFill>
      </p:bgPr>
    </p:bg>
    <p:spTree>
      <p:nvGrpSpPr>
        <p:cNvPr id="8" name="Shape 8"/>
        <p:cNvGrpSpPr/>
        <p:nvPr/>
      </p:nvGrpSpPr>
      <p:grpSpPr>
        <a:xfrm>
          <a:off x="0" y="0"/>
          <a:ext cx="0" cy="0"/>
          <a:chOff x="0" y="0"/>
          <a:chExt cx="0" cy="0"/>
        </a:xfrm>
      </p:grpSpPr>
      <p:pic>
        <p:nvPicPr>
          <p:cNvPr descr="SmartBug_Logo_FINAL_white.png" id="9" name="Google Shape;9;p2"/>
          <p:cNvPicPr preferRelativeResize="0"/>
          <p:nvPr/>
        </p:nvPicPr>
        <p:blipFill>
          <a:blip r:embed="rId2">
            <a:alphaModFix/>
          </a:blip>
          <a:stretch>
            <a:fillRect/>
          </a:stretch>
        </p:blipFill>
        <p:spPr>
          <a:xfrm>
            <a:off x="358755" y="382581"/>
            <a:ext cx="1299850" cy="261675"/>
          </a:xfrm>
          <a:prstGeom prst="rect">
            <a:avLst/>
          </a:prstGeom>
          <a:noFill/>
          <a:ln>
            <a:noFill/>
          </a:ln>
        </p:spPr>
      </p:pic>
      <p:sp>
        <p:nvSpPr>
          <p:cNvPr id="10" name="Google Shape;10;p2"/>
          <p:cNvSpPr txBox="1"/>
          <p:nvPr>
            <p:ph type="title"/>
          </p:nvPr>
        </p:nvSpPr>
        <p:spPr>
          <a:xfrm>
            <a:off x="279825" y="1964150"/>
            <a:ext cx="3738900" cy="2493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4500">
                <a:solidFill>
                  <a:srgbClr val="40FFDC"/>
                </a:solidFill>
                <a:latin typeface="Roboto Slab"/>
                <a:ea typeface="Roboto Slab"/>
                <a:cs typeface="Roboto Slab"/>
                <a:sym typeface="Roboto Slab"/>
              </a:defRPr>
            </a:lvl1pPr>
            <a:lvl2pPr lvl="1" rtl="0">
              <a:spcBef>
                <a:spcPts val="0"/>
              </a:spcBef>
              <a:spcAft>
                <a:spcPts val="0"/>
              </a:spcAft>
              <a:buNone/>
              <a:defRPr>
                <a:solidFill>
                  <a:srgbClr val="40FFDC"/>
                </a:solidFill>
                <a:latin typeface="Roboto Slab"/>
                <a:ea typeface="Roboto Slab"/>
                <a:cs typeface="Roboto Slab"/>
                <a:sym typeface="Roboto Slab"/>
              </a:defRPr>
            </a:lvl2pPr>
            <a:lvl3pPr lvl="2" rtl="0">
              <a:spcBef>
                <a:spcPts val="0"/>
              </a:spcBef>
              <a:spcAft>
                <a:spcPts val="0"/>
              </a:spcAft>
              <a:buNone/>
              <a:defRPr>
                <a:solidFill>
                  <a:srgbClr val="40FFDC"/>
                </a:solidFill>
                <a:latin typeface="Roboto Slab"/>
                <a:ea typeface="Roboto Slab"/>
                <a:cs typeface="Roboto Slab"/>
                <a:sym typeface="Roboto Slab"/>
              </a:defRPr>
            </a:lvl3pPr>
            <a:lvl4pPr lvl="3" rtl="0">
              <a:spcBef>
                <a:spcPts val="0"/>
              </a:spcBef>
              <a:spcAft>
                <a:spcPts val="0"/>
              </a:spcAft>
              <a:buNone/>
              <a:defRPr>
                <a:solidFill>
                  <a:srgbClr val="40FFDC"/>
                </a:solidFill>
                <a:latin typeface="Roboto Slab"/>
                <a:ea typeface="Roboto Slab"/>
                <a:cs typeface="Roboto Slab"/>
                <a:sym typeface="Roboto Slab"/>
              </a:defRPr>
            </a:lvl4pPr>
            <a:lvl5pPr lvl="4" rtl="0">
              <a:spcBef>
                <a:spcPts val="0"/>
              </a:spcBef>
              <a:spcAft>
                <a:spcPts val="0"/>
              </a:spcAft>
              <a:buNone/>
              <a:defRPr>
                <a:solidFill>
                  <a:srgbClr val="40FFDC"/>
                </a:solidFill>
                <a:latin typeface="Roboto Slab"/>
                <a:ea typeface="Roboto Slab"/>
                <a:cs typeface="Roboto Slab"/>
                <a:sym typeface="Roboto Slab"/>
              </a:defRPr>
            </a:lvl5pPr>
            <a:lvl6pPr lvl="5" rtl="0">
              <a:spcBef>
                <a:spcPts val="0"/>
              </a:spcBef>
              <a:spcAft>
                <a:spcPts val="0"/>
              </a:spcAft>
              <a:buNone/>
              <a:defRPr>
                <a:solidFill>
                  <a:srgbClr val="40FFDC"/>
                </a:solidFill>
                <a:latin typeface="Roboto Slab"/>
                <a:ea typeface="Roboto Slab"/>
                <a:cs typeface="Roboto Slab"/>
                <a:sym typeface="Roboto Slab"/>
              </a:defRPr>
            </a:lvl6pPr>
            <a:lvl7pPr lvl="6" rtl="0">
              <a:spcBef>
                <a:spcPts val="0"/>
              </a:spcBef>
              <a:spcAft>
                <a:spcPts val="0"/>
              </a:spcAft>
              <a:buNone/>
              <a:defRPr>
                <a:solidFill>
                  <a:srgbClr val="40FFDC"/>
                </a:solidFill>
                <a:latin typeface="Roboto Slab"/>
                <a:ea typeface="Roboto Slab"/>
                <a:cs typeface="Roboto Slab"/>
                <a:sym typeface="Roboto Slab"/>
              </a:defRPr>
            </a:lvl7pPr>
            <a:lvl8pPr lvl="7" rtl="0">
              <a:spcBef>
                <a:spcPts val="0"/>
              </a:spcBef>
              <a:spcAft>
                <a:spcPts val="0"/>
              </a:spcAft>
              <a:buNone/>
              <a:defRPr>
                <a:solidFill>
                  <a:srgbClr val="40FFDC"/>
                </a:solidFill>
                <a:latin typeface="Roboto Slab"/>
                <a:ea typeface="Roboto Slab"/>
                <a:cs typeface="Roboto Slab"/>
                <a:sym typeface="Roboto Slab"/>
              </a:defRPr>
            </a:lvl8pPr>
            <a:lvl9pPr lvl="8" rtl="0">
              <a:spcBef>
                <a:spcPts val="0"/>
              </a:spcBef>
              <a:spcAft>
                <a:spcPts val="0"/>
              </a:spcAft>
              <a:buNone/>
              <a:defRPr>
                <a:solidFill>
                  <a:srgbClr val="40FFDC"/>
                </a:solidFill>
                <a:latin typeface="Roboto Slab"/>
                <a:ea typeface="Roboto Slab"/>
                <a:cs typeface="Roboto Slab"/>
                <a:sym typeface="Roboto Slab"/>
              </a:defRPr>
            </a:lvl9pPr>
          </a:lstStyle>
          <a:p/>
        </p:txBody>
      </p:sp>
      <p:sp>
        <p:nvSpPr>
          <p:cNvPr id="11" name="Google Shape;11;p2"/>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Image">
  <p:cSld name="ONE_COLUMN_TEXT_1">
    <p:spTree>
      <p:nvGrpSpPr>
        <p:cNvPr id="60" name="Shape 60"/>
        <p:cNvGrpSpPr/>
        <p:nvPr/>
      </p:nvGrpSpPr>
      <p:grpSpPr>
        <a:xfrm>
          <a:off x="0" y="0"/>
          <a:ext cx="0" cy="0"/>
          <a:chOff x="0" y="0"/>
          <a:chExt cx="0" cy="0"/>
        </a:xfrm>
      </p:grpSpPr>
      <p:sp>
        <p:nvSpPr>
          <p:cNvPr id="61" name="Google Shape;61;p11"/>
          <p:cNvSpPr txBox="1"/>
          <p:nvPr>
            <p:ph type="title"/>
          </p:nvPr>
        </p:nvSpPr>
        <p:spPr>
          <a:xfrm>
            <a:off x="336075"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62" name="Google Shape;62;p11"/>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63" name="Google Shape;63;p11"/>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64" name="Google Shape;64;p11"/>
          <p:cNvSpPr txBox="1"/>
          <p:nvPr>
            <p:ph idx="1" type="body"/>
          </p:nvPr>
        </p:nvSpPr>
        <p:spPr>
          <a:xfrm>
            <a:off x="332400"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Stats">
  <p:cSld name="ONE_COLUMN_TEXT_1_2">
    <p:spTree>
      <p:nvGrpSpPr>
        <p:cNvPr id="65" name="Shape 65"/>
        <p:cNvGrpSpPr/>
        <p:nvPr/>
      </p:nvGrpSpPr>
      <p:grpSpPr>
        <a:xfrm>
          <a:off x="0" y="0"/>
          <a:ext cx="0" cy="0"/>
          <a:chOff x="0" y="0"/>
          <a:chExt cx="0" cy="0"/>
        </a:xfrm>
      </p:grpSpPr>
      <p:sp>
        <p:nvSpPr>
          <p:cNvPr id="66" name="Google Shape;66;p12"/>
          <p:cNvSpPr/>
          <p:nvPr/>
        </p:nvSpPr>
        <p:spPr>
          <a:xfrm>
            <a:off x="4241775" y="-125"/>
            <a:ext cx="4902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2"/>
          <p:cNvSpPr txBox="1"/>
          <p:nvPr>
            <p:ph type="title"/>
          </p:nvPr>
        </p:nvSpPr>
        <p:spPr>
          <a:xfrm>
            <a:off x="336075"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68" name="Google Shape;68;p12"/>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solidFill>
                  <a:srgbClr val="FFFFFF"/>
                </a:solidFill>
              </a:defRPr>
            </a:lvl1pPr>
            <a:lvl2pPr lvl="1" rtl="0" algn="r">
              <a:buNone/>
              <a:defRPr sz="800">
                <a:solidFill>
                  <a:srgbClr val="FFFFFF"/>
                </a:solidFill>
              </a:defRPr>
            </a:lvl2pPr>
            <a:lvl3pPr lvl="2" rtl="0" algn="r">
              <a:buNone/>
              <a:defRPr sz="800">
                <a:solidFill>
                  <a:srgbClr val="FFFFFF"/>
                </a:solidFill>
              </a:defRPr>
            </a:lvl3pPr>
            <a:lvl4pPr lvl="3" rtl="0" algn="r">
              <a:buNone/>
              <a:defRPr sz="800">
                <a:solidFill>
                  <a:srgbClr val="FFFFFF"/>
                </a:solidFill>
              </a:defRPr>
            </a:lvl4pPr>
            <a:lvl5pPr lvl="4" rtl="0" algn="r">
              <a:buNone/>
              <a:defRPr sz="800">
                <a:solidFill>
                  <a:srgbClr val="FFFFFF"/>
                </a:solidFill>
              </a:defRPr>
            </a:lvl5pPr>
            <a:lvl6pPr lvl="5" rtl="0" algn="r">
              <a:buNone/>
              <a:defRPr sz="800">
                <a:solidFill>
                  <a:srgbClr val="FFFFFF"/>
                </a:solidFill>
              </a:defRPr>
            </a:lvl6pPr>
            <a:lvl7pPr lvl="6" rtl="0" algn="r">
              <a:buNone/>
              <a:defRPr sz="800">
                <a:solidFill>
                  <a:srgbClr val="FFFFFF"/>
                </a:solidFill>
              </a:defRPr>
            </a:lvl7pPr>
            <a:lvl8pPr lvl="7" rtl="0" algn="r">
              <a:buNone/>
              <a:defRPr sz="800">
                <a:solidFill>
                  <a:srgbClr val="FFFFFF"/>
                </a:solidFill>
              </a:defRPr>
            </a:lvl8pPr>
            <a:lvl9pPr lvl="8" rtl="0" algn="r">
              <a:buNone/>
              <a:defRPr sz="8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69" name="Google Shape;69;p12"/>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70" name="Google Shape;70;p12"/>
          <p:cNvSpPr txBox="1"/>
          <p:nvPr>
            <p:ph idx="1" type="body"/>
          </p:nvPr>
        </p:nvSpPr>
        <p:spPr>
          <a:xfrm>
            <a:off x="332400"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Number">
  <p:cSld name="ONE_COLUMN_TEXT_1_1">
    <p:spTree>
      <p:nvGrpSpPr>
        <p:cNvPr id="71" name="Shape 71"/>
        <p:cNvGrpSpPr/>
        <p:nvPr/>
      </p:nvGrpSpPr>
      <p:grpSpPr>
        <a:xfrm>
          <a:off x="0" y="0"/>
          <a:ext cx="0" cy="0"/>
          <a:chOff x="0" y="0"/>
          <a:chExt cx="0" cy="0"/>
        </a:xfrm>
      </p:grpSpPr>
      <p:sp>
        <p:nvSpPr>
          <p:cNvPr id="72" name="Google Shape;72;p13"/>
          <p:cNvSpPr/>
          <p:nvPr/>
        </p:nvSpPr>
        <p:spPr>
          <a:xfrm>
            <a:off x="932480" y="1129225"/>
            <a:ext cx="3806700" cy="28848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ph type="title"/>
          </p:nvPr>
        </p:nvSpPr>
        <p:spPr>
          <a:xfrm>
            <a:off x="5416300"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74" name="Google Shape;74;p13"/>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75" name="Google Shape;75;p13"/>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76" name="Google Shape;76;p13"/>
          <p:cNvSpPr txBox="1"/>
          <p:nvPr>
            <p:ph idx="1" type="body"/>
          </p:nvPr>
        </p:nvSpPr>
        <p:spPr>
          <a:xfrm>
            <a:off x="5412625"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3"/>
          <p:cNvSpPr txBox="1"/>
          <p:nvPr>
            <p:ph idx="2" type="title"/>
          </p:nvPr>
        </p:nvSpPr>
        <p:spPr>
          <a:xfrm>
            <a:off x="932475" y="1366865"/>
            <a:ext cx="3806700" cy="194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78" name="Google Shape;78;p13"/>
          <p:cNvSpPr txBox="1"/>
          <p:nvPr>
            <p:ph idx="3" type="title"/>
          </p:nvPr>
        </p:nvSpPr>
        <p:spPr>
          <a:xfrm>
            <a:off x="1529056" y="3156065"/>
            <a:ext cx="2613300" cy="157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i="1"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i="1"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i="1"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i="1"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i="1"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i="1"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i="1"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i="1" sz="3000">
                <a:latin typeface="Raleway Medium"/>
                <a:ea typeface="Raleway Medium"/>
                <a:cs typeface="Raleway Medium"/>
                <a:sym typeface="Raleway Medium"/>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MAIN_POINT">
    <p:bg>
      <p:bgPr>
        <a:solidFill>
          <a:srgbClr val="FFF100"/>
        </a:solidFill>
      </p:bgPr>
    </p:bg>
    <p:spTree>
      <p:nvGrpSpPr>
        <p:cNvPr id="79" name="Shape 79"/>
        <p:cNvGrpSpPr/>
        <p:nvPr/>
      </p:nvGrpSpPr>
      <p:grpSpPr>
        <a:xfrm>
          <a:off x="0" y="0"/>
          <a:ext cx="0" cy="0"/>
          <a:chOff x="0" y="0"/>
          <a:chExt cx="0" cy="0"/>
        </a:xfrm>
      </p:grpSpPr>
      <p:sp>
        <p:nvSpPr>
          <p:cNvPr id="80" name="Google Shape;80;p14"/>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81" name="Google Shape;81;p14"/>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82" name="Google Shape;82;p14"/>
          <p:cNvSpPr txBox="1"/>
          <p:nvPr>
            <p:ph type="title"/>
          </p:nvPr>
        </p:nvSpPr>
        <p:spPr>
          <a:xfrm>
            <a:off x="1115850" y="1129225"/>
            <a:ext cx="6912300" cy="194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83" name="Google Shape;83;p14"/>
          <p:cNvSpPr txBox="1"/>
          <p:nvPr>
            <p:ph idx="2" type="title"/>
          </p:nvPr>
        </p:nvSpPr>
        <p:spPr>
          <a:xfrm>
            <a:off x="2199150" y="2918425"/>
            <a:ext cx="4745700" cy="157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i="1"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i="1"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i="1"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i="1"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i="1"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i="1"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i="1"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i="1" sz="3000">
                <a:latin typeface="Raleway Medium"/>
                <a:ea typeface="Raleway Medium"/>
                <a:cs typeface="Raleway Medium"/>
                <a:sym typeface="Raleway Medium"/>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ull Quote">
  <p:cSld name="SECTION_TITLE_AND_DESCRIPTION">
    <p:spTree>
      <p:nvGrpSpPr>
        <p:cNvPr id="84" name="Shape 84"/>
        <p:cNvGrpSpPr/>
        <p:nvPr/>
      </p:nvGrpSpPr>
      <p:grpSpPr>
        <a:xfrm>
          <a:off x="0" y="0"/>
          <a:ext cx="0" cy="0"/>
          <a:chOff x="0" y="0"/>
          <a:chExt cx="0" cy="0"/>
        </a:xfrm>
      </p:grpSpPr>
      <p:sp>
        <p:nvSpPr>
          <p:cNvPr id="85" name="Google Shape;85;p15"/>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88" name="Google Shape;88;p15"/>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89" name="Google Shape;89;p15"/>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90" name="Google Shape;90;p15"/>
          <p:cNvSpPr txBox="1"/>
          <p:nvPr>
            <p:ph idx="1" type="body"/>
          </p:nvPr>
        </p:nvSpPr>
        <p:spPr>
          <a:xfrm>
            <a:off x="458951" y="1971900"/>
            <a:ext cx="34641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Google Shape;91;p15"/>
          <p:cNvSpPr txBox="1"/>
          <p:nvPr>
            <p:ph idx="2" type="title"/>
          </p:nvPr>
        </p:nvSpPr>
        <p:spPr>
          <a:xfrm>
            <a:off x="5029050" y="1913281"/>
            <a:ext cx="3531300" cy="1335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Medium"/>
              <a:buNone/>
              <a:defRPr sz="24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grpSp>
        <p:nvGrpSpPr>
          <p:cNvPr id="92" name="Google Shape;92;p15"/>
          <p:cNvGrpSpPr/>
          <p:nvPr/>
        </p:nvGrpSpPr>
        <p:grpSpPr>
          <a:xfrm>
            <a:off x="5143972" y="1477923"/>
            <a:ext cx="429391" cy="192076"/>
            <a:chOff x="3132125" y="740500"/>
            <a:chExt cx="693573" cy="310200"/>
          </a:xfrm>
        </p:grpSpPr>
        <p:sp>
          <p:nvSpPr>
            <p:cNvPr id="93" name="Google Shape;93;p15"/>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5"/>
          <p:cNvSpPr txBox="1"/>
          <p:nvPr>
            <p:ph idx="3" type="title"/>
          </p:nvPr>
        </p:nvSpPr>
        <p:spPr>
          <a:xfrm>
            <a:off x="5047129" y="3642925"/>
            <a:ext cx="2763000" cy="8226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Font typeface="Raleway Medium"/>
              <a:buNone/>
              <a:defRPr sz="1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Number">
  <p:cSld name="CAPTION_ONLY">
    <p:spTree>
      <p:nvGrpSpPr>
        <p:cNvPr id="96" name="Shape 96"/>
        <p:cNvGrpSpPr/>
        <p:nvPr/>
      </p:nvGrpSpPr>
      <p:grpSpPr>
        <a:xfrm>
          <a:off x="0" y="0"/>
          <a:ext cx="0" cy="0"/>
          <a:chOff x="0" y="0"/>
          <a:chExt cx="0" cy="0"/>
        </a:xfrm>
      </p:grpSpPr>
      <p:sp>
        <p:nvSpPr>
          <p:cNvPr id="97" name="Google Shape;97;p16"/>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99" name="Google Shape;99;p16"/>
          <p:cNvSpPr txBox="1"/>
          <p:nvPr>
            <p:ph idx="1" type="body"/>
          </p:nvPr>
        </p:nvSpPr>
        <p:spPr>
          <a:xfrm>
            <a:off x="458952" y="1971900"/>
            <a:ext cx="35457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0" name="Google Shape;100;p16"/>
          <p:cNvSpPr txBox="1"/>
          <p:nvPr>
            <p:ph idx="2" type="title"/>
          </p:nvPr>
        </p:nvSpPr>
        <p:spPr>
          <a:xfrm>
            <a:off x="4572150" y="1473450"/>
            <a:ext cx="4572000" cy="198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01" name="Google Shape;101;p16"/>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102" name="Google Shape;102;p16"/>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103" name="Google Shape;103;p16"/>
          <p:cNvSpPr txBox="1"/>
          <p:nvPr>
            <p:ph idx="3" type="title"/>
          </p:nvPr>
        </p:nvSpPr>
        <p:spPr>
          <a:xfrm>
            <a:off x="4572325" y="3269700"/>
            <a:ext cx="4572000" cy="849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i="1" sz="1400">
                <a:latin typeface="Raleway Medium"/>
                <a:ea typeface="Raleway Medium"/>
                <a:cs typeface="Raleway Medium"/>
                <a:sym typeface="Raleway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White">
  <p:cSld name="BIG_NUMBER">
    <p:spTree>
      <p:nvGrpSpPr>
        <p:cNvPr id="104" name="Shape 104"/>
        <p:cNvGrpSpPr/>
        <p:nvPr/>
      </p:nvGrpSpPr>
      <p:grpSpPr>
        <a:xfrm>
          <a:off x="0" y="0"/>
          <a:ext cx="0" cy="0"/>
          <a:chOff x="0" y="0"/>
          <a:chExt cx="0" cy="0"/>
        </a:xfrm>
      </p:grpSpPr>
      <p:sp>
        <p:nvSpPr>
          <p:cNvPr id="105" name="Google Shape;105;p17"/>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106" name="Google Shape;106;p17"/>
          <p:cNvPicPr preferRelativeResize="0"/>
          <p:nvPr/>
        </p:nvPicPr>
        <p:blipFill>
          <a:blip r:embed="rId2">
            <a:alphaModFix/>
          </a:blip>
          <a:stretch>
            <a:fillRect/>
          </a:stretch>
        </p:blipFill>
        <p:spPr>
          <a:xfrm>
            <a:off x="196025" y="4870875"/>
            <a:ext cx="698904" cy="140700"/>
          </a:xfrm>
          <a:prstGeom prst="rect">
            <a:avLst/>
          </a:prstGeom>
          <a:noFill/>
          <a:ln>
            <a:noFill/>
          </a:ln>
        </p:spPr>
      </p:pic>
      <p:grpSp>
        <p:nvGrpSpPr>
          <p:cNvPr id="107" name="Google Shape;107;p17"/>
          <p:cNvGrpSpPr/>
          <p:nvPr/>
        </p:nvGrpSpPr>
        <p:grpSpPr>
          <a:xfrm>
            <a:off x="4316722" y="1700165"/>
            <a:ext cx="542721" cy="242763"/>
            <a:chOff x="3132125" y="740500"/>
            <a:chExt cx="693573" cy="310200"/>
          </a:xfrm>
        </p:grpSpPr>
        <p:sp>
          <p:nvSpPr>
            <p:cNvPr id="108" name="Google Shape;108;p17"/>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7"/>
          <p:cNvSpPr txBox="1"/>
          <p:nvPr>
            <p:ph type="title"/>
          </p:nvPr>
        </p:nvSpPr>
        <p:spPr>
          <a:xfrm>
            <a:off x="1131938" y="2099125"/>
            <a:ext cx="6912300" cy="141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aleway Medium"/>
              <a:buNone/>
              <a:defRPr sz="3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11" name="Google Shape;111;p17"/>
          <p:cNvSpPr txBox="1"/>
          <p:nvPr>
            <p:ph idx="2" type="title"/>
          </p:nvPr>
        </p:nvSpPr>
        <p:spPr>
          <a:xfrm>
            <a:off x="1131950" y="3375625"/>
            <a:ext cx="6912300" cy="157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
              <a:buFont typeface="Raleway Medium"/>
              <a:buNone/>
              <a:defRPr sz="1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Yellow">
  <p:cSld name="BIG_NUMBER_1">
    <p:bg>
      <p:bgPr>
        <a:solidFill>
          <a:srgbClr val="FFF100"/>
        </a:solidFill>
      </p:bgPr>
    </p:bg>
    <p:spTree>
      <p:nvGrpSpPr>
        <p:cNvPr id="112" name="Shape 112"/>
        <p:cNvGrpSpPr/>
        <p:nvPr/>
      </p:nvGrpSpPr>
      <p:grpSpPr>
        <a:xfrm>
          <a:off x="0" y="0"/>
          <a:ext cx="0" cy="0"/>
          <a:chOff x="0" y="0"/>
          <a:chExt cx="0" cy="0"/>
        </a:xfrm>
      </p:grpSpPr>
      <p:sp>
        <p:nvSpPr>
          <p:cNvPr id="113" name="Google Shape;113;p18"/>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114" name="Google Shape;114;p18"/>
          <p:cNvPicPr preferRelativeResize="0"/>
          <p:nvPr/>
        </p:nvPicPr>
        <p:blipFill>
          <a:blip r:embed="rId2">
            <a:alphaModFix/>
          </a:blip>
          <a:stretch>
            <a:fillRect/>
          </a:stretch>
        </p:blipFill>
        <p:spPr>
          <a:xfrm>
            <a:off x="196025" y="4870875"/>
            <a:ext cx="698904" cy="140700"/>
          </a:xfrm>
          <a:prstGeom prst="rect">
            <a:avLst/>
          </a:prstGeom>
          <a:noFill/>
          <a:ln>
            <a:noFill/>
          </a:ln>
        </p:spPr>
      </p:pic>
      <p:grpSp>
        <p:nvGrpSpPr>
          <p:cNvPr id="115" name="Google Shape;115;p18"/>
          <p:cNvGrpSpPr/>
          <p:nvPr/>
        </p:nvGrpSpPr>
        <p:grpSpPr>
          <a:xfrm>
            <a:off x="4316722" y="1700165"/>
            <a:ext cx="542721" cy="242763"/>
            <a:chOff x="3132125" y="740500"/>
            <a:chExt cx="693573" cy="310200"/>
          </a:xfrm>
        </p:grpSpPr>
        <p:sp>
          <p:nvSpPr>
            <p:cNvPr id="116" name="Google Shape;116;p18"/>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18"/>
          <p:cNvSpPr txBox="1"/>
          <p:nvPr>
            <p:ph type="title"/>
          </p:nvPr>
        </p:nvSpPr>
        <p:spPr>
          <a:xfrm>
            <a:off x="1131938" y="2099125"/>
            <a:ext cx="6912300" cy="141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aleway Medium"/>
              <a:buNone/>
              <a:defRPr sz="3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19" name="Google Shape;119;p18"/>
          <p:cNvSpPr txBox="1"/>
          <p:nvPr>
            <p:ph idx="2" type="title"/>
          </p:nvPr>
        </p:nvSpPr>
        <p:spPr>
          <a:xfrm>
            <a:off x="1131950" y="3375625"/>
            <a:ext cx="6912300" cy="157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
              <a:buFont typeface="Raleway Medium"/>
              <a:buNone/>
              <a:defRPr sz="1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CUSTOM">
    <p:bg>
      <p:bgPr>
        <a:solidFill>
          <a:srgbClr val="657573">
            <a:alpha val="16150"/>
          </a:srgbClr>
        </a:solidFill>
      </p:bgPr>
    </p:bg>
    <p:spTree>
      <p:nvGrpSpPr>
        <p:cNvPr id="120" name="Shape 120"/>
        <p:cNvGrpSpPr/>
        <p:nvPr/>
      </p:nvGrpSpPr>
      <p:grpSpPr>
        <a:xfrm>
          <a:off x="0" y="0"/>
          <a:ext cx="0" cy="0"/>
          <a:chOff x="0" y="0"/>
          <a:chExt cx="0" cy="0"/>
        </a:xfrm>
      </p:grpSpPr>
      <p:sp>
        <p:nvSpPr>
          <p:cNvPr id="121" name="Google Shape;121;p19"/>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122" name="Google Shape;122;p19"/>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123" name="Google Shape;123;p19"/>
          <p:cNvSpPr txBox="1"/>
          <p:nvPr>
            <p:ph idx="1" type="subTitle"/>
          </p:nvPr>
        </p:nvSpPr>
        <p:spPr>
          <a:xfrm>
            <a:off x="911025"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124" name="Google Shape;124;p19"/>
          <p:cNvSpPr txBox="1"/>
          <p:nvPr>
            <p:ph idx="2" type="subTitle"/>
          </p:nvPr>
        </p:nvSpPr>
        <p:spPr>
          <a:xfrm>
            <a:off x="3532500"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125" name="Google Shape;125;p19"/>
          <p:cNvSpPr txBox="1"/>
          <p:nvPr>
            <p:ph idx="3" type="subTitle"/>
          </p:nvPr>
        </p:nvSpPr>
        <p:spPr>
          <a:xfrm>
            <a:off x="6153975"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126" name="Google Shape;126;p19"/>
          <p:cNvSpPr txBox="1"/>
          <p:nvPr>
            <p:ph type="title"/>
          </p:nvPr>
        </p:nvSpPr>
        <p:spPr>
          <a:xfrm>
            <a:off x="2088900" y="881275"/>
            <a:ext cx="4966200" cy="57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Raleway"/>
              <a:buNone/>
              <a:defRPr b="1" sz="2400">
                <a:latin typeface="Raleway"/>
                <a:ea typeface="Raleway"/>
                <a:cs typeface="Raleway"/>
                <a:sym typeface="Raleway"/>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27" name="Google Shape;127;p19"/>
          <p:cNvSpPr txBox="1"/>
          <p:nvPr>
            <p:ph idx="4" type="subTitle"/>
          </p:nvPr>
        </p:nvSpPr>
        <p:spPr>
          <a:xfrm>
            <a:off x="2506500" y="1394687"/>
            <a:ext cx="4131000" cy="5784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400"/>
            </a:lvl1pPr>
            <a:lvl2pPr lvl="1" algn="ctr">
              <a:spcBef>
                <a:spcPts val="1600"/>
              </a:spcBef>
              <a:spcAft>
                <a:spcPts val="0"/>
              </a:spcAft>
              <a:buNone/>
              <a:defRPr sz="1400"/>
            </a:lvl2pPr>
            <a:lvl3pPr lvl="2" algn="ctr">
              <a:spcBef>
                <a:spcPts val="1600"/>
              </a:spcBef>
              <a:spcAft>
                <a:spcPts val="0"/>
              </a:spcAft>
              <a:buNone/>
              <a:defRPr sz="1400"/>
            </a:lvl3pPr>
            <a:lvl4pPr lvl="3" algn="ctr">
              <a:spcBef>
                <a:spcPts val="1600"/>
              </a:spcBef>
              <a:spcAft>
                <a:spcPts val="0"/>
              </a:spcAft>
              <a:buNone/>
              <a:defRPr sz="1400"/>
            </a:lvl4pPr>
            <a:lvl5pPr lvl="4" algn="ctr">
              <a:spcBef>
                <a:spcPts val="1600"/>
              </a:spcBef>
              <a:spcAft>
                <a:spcPts val="0"/>
              </a:spcAft>
              <a:buNone/>
              <a:defRPr sz="1400"/>
            </a:lvl5pPr>
            <a:lvl6pPr lvl="5" algn="ctr">
              <a:spcBef>
                <a:spcPts val="1600"/>
              </a:spcBef>
              <a:spcAft>
                <a:spcPts val="0"/>
              </a:spcAft>
              <a:buNone/>
              <a:defRPr sz="1400"/>
            </a:lvl6pPr>
            <a:lvl7pPr lvl="6" algn="ctr">
              <a:spcBef>
                <a:spcPts val="1600"/>
              </a:spcBef>
              <a:spcAft>
                <a:spcPts val="0"/>
              </a:spcAft>
              <a:buNone/>
              <a:defRPr sz="1400"/>
            </a:lvl7pPr>
            <a:lvl8pPr lvl="7" algn="ctr">
              <a:spcBef>
                <a:spcPts val="1600"/>
              </a:spcBef>
              <a:spcAft>
                <a:spcPts val="0"/>
              </a:spcAft>
              <a:buNone/>
              <a:defRPr sz="1400"/>
            </a:lvl8pPr>
            <a:lvl9pPr lvl="8" algn="ctr">
              <a:spcBef>
                <a:spcPts val="1600"/>
              </a:spcBef>
              <a:spcAft>
                <a:spcPts val="160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aption" type="blank">
  <p:cSld name="BLANK">
    <p:bg>
      <p:bgPr>
        <a:solidFill>
          <a:srgbClr val="FFFFFF"/>
        </a:solidFill>
      </p:bgPr>
    </p:bg>
    <p:spTree>
      <p:nvGrpSpPr>
        <p:cNvPr id="128" name="Shape 128"/>
        <p:cNvGrpSpPr/>
        <p:nvPr/>
      </p:nvGrpSpPr>
      <p:grpSpPr>
        <a:xfrm>
          <a:off x="0" y="0"/>
          <a:ext cx="0" cy="0"/>
          <a:chOff x="0" y="0"/>
          <a:chExt cx="0" cy="0"/>
        </a:xfrm>
      </p:grpSpPr>
      <p:sp>
        <p:nvSpPr>
          <p:cNvPr id="129" name="Google Shape;129;p20"/>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130" name="Google Shape;130;p20"/>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131" name="Google Shape;131;p20"/>
          <p:cNvSpPr txBox="1"/>
          <p:nvPr>
            <p:ph type="title"/>
          </p:nvPr>
        </p:nvSpPr>
        <p:spPr>
          <a:xfrm>
            <a:off x="110780" y="4286692"/>
            <a:ext cx="38307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spcBef>
                <a:spcPts val="0"/>
              </a:spcBef>
              <a:spcAft>
                <a:spcPts val="0"/>
              </a:spcAft>
              <a:buSzPts val="1400"/>
              <a:buFont typeface="Raleway Medium"/>
              <a:buNone/>
              <a:defRPr i="1" sz="1400">
                <a:latin typeface="Raleway Medium"/>
                <a:ea typeface="Raleway Medium"/>
                <a:cs typeface="Raleway Medium"/>
                <a:sym typeface="Raleway Medium"/>
              </a:defRPr>
            </a:lvl2pPr>
            <a:lvl3pPr lvl="2" rtl="0">
              <a:spcBef>
                <a:spcPts val="0"/>
              </a:spcBef>
              <a:spcAft>
                <a:spcPts val="0"/>
              </a:spcAft>
              <a:buSzPts val="1400"/>
              <a:buFont typeface="Raleway Medium"/>
              <a:buNone/>
              <a:defRPr i="1" sz="1400">
                <a:latin typeface="Raleway Medium"/>
                <a:ea typeface="Raleway Medium"/>
                <a:cs typeface="Raleway Medium"/>
                <a:sym typeface="Raleway Medium"/>
              </a:defRPr>
            </a:lvl3pPr>
            <a:lvl4pPr lvl="3" rtl="0">
              <a:spcBef>
                <a:spcPts val="0"/>
              </a:spcBef>
              <a:spcAft>
                <a:spcPts val="0"/>
              </a:spcAft>
              <a:buSzPts val="1400"/>
              <a:buFont typeface="Raleway Medium"/>
              <a:buNone/>
              <a:defRPr i="1" sz="1400">
                <a:latin typeface="Raleway Medium"/>
                <a:ea typeface="Raleway Medium"/>
                <a:cs typeface="Raleway Medium"/>
                <a:sym typeface="Raleway Medium"/>
              </a:defRPr>
            </a:lvl4pPr>
            <a:lvl5pPr lvl="4" rtl="0">
              <a:spcBef>
                <a:spcPts val="0"/>
              </a:spcBef>
              <a:spcAft>
                <a:spcPts val="0"/>
              </a:spcAft>
              <a:buSzPts val="1400"/>
              <a:buFont typeface="Raleway Medium"/>
              <a:buNone/>
              <a:defRPr i="1" sz="1400">
                <a:latin typeface="Raleway Medium"/>
                <a:ea typeface="Raleway Medium"/>
                <a:cs typeface="Raleway Medium"/>
                <a:sym typeface="Raleway Medium"/>
              </a:defRPr>
            </a:lvl5pPr>
            <a:lvl6pPr lvl="5" rtl="0">
              <a:spcBef>
                <a:spcPts val="0"/>
              </a:spcBef>
              <a:spcAft>
                <a:spcPts val="0"/>
              </a:spcAft>
              <a:buSzPts val="1400"/>
              <a:buFont typeface="Raleway Medium"/>
              <a:buNone/>
              <a:defRPr i="1" sz="1400">
                <a:latin typeface="Raleway Medium"/>
                <a:ea typeface="Raleway Medium"/>
                <a:cs typeface="Raleway Medium"/>
                <a:sym typeface="Raleway Medium"/>
              </a:defRPr>
            </a:lvl6pPr>
            <a:lvl7pPr lvl="6" rtl="0">
              <a:spcBef>
                <a:spcPts val="0"/>
              </a:spcBef>
              <a:spcAft>
                <a:spcPts val="0"/>
              </a:spcAft>
              <a:buSzPts val="1400"/>
              <a:buFont typeface="Raleway Medium"/>
              <a:buNone/>
              <a:defRPr i="1" sz="1400">
                <a:latin typeface="Raleway Medium"/>
                <a:ea typeface="Raleway Medium"/>
                <a:cs typeface="Raleway Medium"/>
                <a:sym typeface="Raleway Medium"/>
              </a:defRPr>
            </a:lvl7pPr>
            <a:lvl8pPr lvl="7" rtl="0">
              <a:spcBef>
                <a:spcPts val="0"/>
              </a:spcBef>
              <a:spcAft>
                <a:spcPts val="0"/>
              </a:spcAft>
              <a:buSzPts val="1400"/>
              <a:buFont typeface="Raleway Medium"/>
              <a:buNone/>
              <a:defRPr i="1" sz="1400">
                <a:latin typeface="Raleway Medium"/>
                <a:ea typeface="Raleway Medium"/>
                <a:cs typeface="Raleway Medium"/>
                <a:sym typeface="Raleway Medium"/>
              </a:defRPr>
            </a:lvl8pPr>
            <a:lvl9pPr lvl="8" rtl="0">
              <a:spcBef>
                <a:spcPts val="0"/>
              </a:spcBef>
              <a:spcAft>
                <a:spcPts val="0"/>
              </a:spcAft>
              <a:buSzPts val="1400"/>
              <a:buFont typeface="Raleway Medium"/>
              <a:buNone/>
              <a:defRPr i="1" sz="1400">
                <a:latin typeface="Raleway Medium"/>
                <a:ea typeface="Raleway Medium"/>
                <a:cs typeface="Raleway Medium"/>
                <a:sym typeface="Raleway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solidFill>
          <a:srgbClr val="000000"/>
        </a:solidFill>
      </p:bgPr>
    </p:bg>
    <p:spTree>
      <p:nvGrpSpPr>
        <p:cNvPr id="12" name="Shape 12"/>
        <p:cNvGrpSpPr/>
        <p:nvPr/>
      </p:nvGrpSpPr>
      <p:grpSpPr>
        <a:xfrm>
          <a:off x="0" y="0"/>
          <a:ext cx="0" cy="0"/>
          <a:chOff x="0" y="0"/>
          <a:chExt cx="0" cy="0"/>
        </a:xfrm>
      </p:grpSpPr>
      <p:pic>
        <p:nvPicPr>
          <p:cNvPr descr="SmartBug_Logo_FINAL_white.png" id="13" name="Google Shape;13;p3"/>
          <p:cNvPicPr preferRelativeResize="0"/>
          <p:nvPr/>
        </p:nvPicPr>
        <p:blipFill>
          <a:blip r:embed="rId2">
            <a:alphaModFix/>
          </a:blip>
          <a:stretch>
            <a:fillRect/>
          </a:stretch>
        </p:blipFill>
        <p:spPr>
          <a:xfrm>
            <a:off x="358755" y="382581"/>
            <a:ext cx="1299850" cy="261675"/>
          </a:xfrm>
          <a:prstGeom prst="rect">
            <a:avLst/>
          </a:prstGeom>
          <a:noFill/>
          <a:ln>
            <a:noFill/>
          </a:ln>
        </p:spPr>
      </p:pic>
      <p:sp>
        <p:nvSpPr>
          <p:cNvPr id="14" name="Google Shape;14;p3"/>
          <p:cNvSpPr txBox="1"/>
          <p:nvPr>
            <p:ph type="title"/>
          </p:nvPr>
        </p:nvSpPr>
        <p:spPr>
          <a:xfrm>
            <a:off x="276196" y="2268952"/>
            <a:ext cx="5432700" cy="1546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4500">
                <a:solidFill>
                  <a:srgbClr val="40FFDC"/>
                </a:solidFill>
                <a:latin typeface="Roboto Slab"/>
                <a:ea typeface="Roboto Slab"/>
                <a:cs typeface="Roboto Slab"/>
                <a:sym typeface="Roboto Slab"/>
              </a:defRPr>
            </a:lvl1pPr>
            <a:lvl2pPr lvl="1" rtl="0">
              <a:spcBef>
                <a:spcPts val="0"/>
              </a:spcBef>
              <a:spcAft>
                <a:spcPts val="0"/>
              </a:spcAft>
              <a:buNone/>
              <a:defRPr>
                <a:solidFill>
                  <a:srgbClr val="40FFDC"/>
                </a:solidFill>
                <a:latin typeface="Roboto Slab"/>
                <a:ea typeface="Roboto Slab"/>
                <a:cs typeface="Roboto Slab"/>
                <a:sym typeface="Roboto Slab"/>
              </a:defRPr>
            </a:lvl2pPr>
            <a:lvl3pPr lvl="2" rtl="0">
              <a:spcBef>
                <a:spcPts val="0"/>
              </a:spcBef>
              <a:spcAft>
                <a:spcPts val="0"/>
              </a:spcAft>
              <a:buNone/>
              <a:defRPr>
                <a:solidFill>
                  <a:srgbClr val="40FFDC"/>
                </a:solidFill>
                <a:latin typeface="Roboto Slab"/>
                <a:ea typeface="Roboto Slab"/>
                <a:cs typeface="Roboto Slab"/>
                <a:sym typeface="Roboto Slab"/>
              </a:defRPr>
            </a:lvl3pPr>
            <a:lvl4pPr lvl="3" rtl="0">
              <a:spcBef>
                <a:spcPts val="0"/>
              </a:spcBef>
              <a:spcAft>
                <a:spcPts val="0"/>
              </a:spcAft>
              <a:buNone/>
              <a:defRPr>
                <a:solidFill>
                  <a:srgbClr val="40FFDC"/>
                </a:solidFill>
                <a:latin typeface="Roboto Slab"/>
                <a:ea typeface="Roboto Slab"/>
                <a:cs typeface="Roboto Slab"/>
                <a:sym typeface="Roboto Slab"/>
              </a:defRPr>
            </a:lvl4pPr>
            <a:lvl5pPr lvl="4" rtl="0">
              <a:spcBef>
                <a:spcPts val="0"/>
              </a:spcBef>
              <a:spcAft>
                <a:spcPts val="0"/>
              </a:spcAft>
              <a:buNone/>
              <a:defRPr>
                <a:solidFill>
                  <a:srgbClr val="40FFDC"/>
                </a:solidFill>
                <a:latin typeface="Roboto Slab"/>
                <a:ea typeface="Roboto Slab"/>
                <a:cs typeface="Roboto Slab"/>
                <a:sym typeface="Roboto Slab"/>
              </a:defRPr>
            </a:lvl5pPr>
            <a:lvl6pPr lvl="5" rtl="0">
              <a:spcBef>
                <a:spcPts val="0"/>
              </a:spcBef>
              <a:spcAft>
                <a:spcPts val="0"/>
              </a:spcAft>
              <a:buNone/>
              <a:defRPr>
                <a:solidFill>
                  <a:srgbClr val="40FFDC"/>
                </a:solidFill>
                <a:latin typeface="Roboto Slab"/>
                <a:ea typeface="Roboto Slab"/>
                <a:cs typeface="Roboto Slab"/>
                <a:sym typeface="Roboto Slab"/>
              </a:defRPr>
            </a:lvl6pPr>
            <a:lvl7pPr lvl="6" rtl="0">
              <a:spcBef>
                <a:spcPts val="0"/>
              </a:spcBef>
              <a:spcAft>
                <a:spcPts val="0"/>
              </a:spcAft>
              <a:buNone/>
              <a:defRPr>
                <a:solidFill>
                  <a:srgbClr val="40FFDC"/>
                </a:solidFill>
                <a:latin typeface="Roboto Slab"/>
                <a:ea typeface="Roboto Slab"/>
                <a:cs typeface="Roboto Slab"/>
                <a:sym typeface="Roboto Slab"/>
              </a:defRPr>
            </a:lvl7pPr>
            <a:lvl8pPr lvl="7" rtl="0">
              <a:spcBef>
                <a:spcPts val="0"/>
              </a:spcBef>
              <a:spcAft>
                <a:spcPts val="0"/>
              </a:spcAft>
              <a:buNone/>
              <a:defRPr>
                <a:solidFill>
                  <a:srgbClr val="40FFDC"/>
                </a:solidFill>
                <a:latin typeface="Roboto Slab"/>
                <a:ea typeface="Roboto Slab"/>
                <a:cs typeface="Roboto Slab"/>
                <a:sym typeface="Roboto Slab"/>
              </a:defRPr>
            </a:lvl8pPr>
            <a:lvl9pPr lvl="8" rtl="0">
              <a:spcBef>
                <a:spcPts val="0"/>
              </a:spcBef>
              <a:spcAft>
                <a:spcPts val="0"/>
              </a:spcAft>
              <a:buNone/>
              <a:defRPr>
                <a:solidFill>
                  <a:srgbClr val="40FFDC"/>
                </a:solidFill>
                <a:latin typeface="Roboto Slab"/>
                <a:ea typeface="Roboto Slab"/>
                <a:cs typeface="Roboto Slab"/>
                <a:sym typeface="Roboto Slab"/>
              </a:defRPr>
            </a:lvl9pPr>
          </a:lstStyle>
          <a:p/>
        </p:txBody>
      </p:sp>
      <p:sp>
        <p:nvSpPr>
          <p:cNvPr id="15" name="Google Shape;15;p3"/>
          <p:cNvSpPr txBox="1"/>
          <p:nvPr>
            <p:ph idx="1" type="subTitle"/>
          </p:nvPr>
        </p:nvSpPr>
        <p:spPr>
          <a:xfrm>
            <a:off x="276196" y="3815750"/>
            <a:ext cx="5432700" cy="48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BLANK_2">
    <p:bg>
      <p:bgPr>
        <a:solidFill>
          <a:srgbClr val="FFFFFF"/>
        </a:solidFill>
      </p:bgPr>
    </p:bg>
    <p:spTree>
      <p:nvGrpSpPr>
        <p:cNvPr id="132" name="Shape 132"/>
        <p:cNvGrpSpPr/>
        <p:nvPr/>
      </p:nvGrpSpPr>
      <p:grpSpPr>
        <a:xfrm>
          <a:off x="0" y="0"/>
          <a:ext cx="0" cy="0"/>
          <a:chOff x="0" y="0"/>
          <a:chExt cx="0" cy="0"/>
        </a:xfrm>
      </p:grpSpPr>
      <p:sp>
        <p:nvSpPr>
          <p:cNvPr id="133" name="Google Shape;133;p21"/>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134" name="Google Shape;134;p21"/>
          <p:cNvPicPr preferRelativeResize="0"/>
          <p:nvPr/>
        </p:nvPicPr>
        <p:blipFill>
          <a:blip r:embed="rId2">
            <a:alphaModFix/>
          </a:blip>
          <a:stretch>
            <a:fillRect/>
          </a:stretch>
        </p:blipFill>
        <p:spPr>
          <a:xfrm>
            <a:off x="196025" y="4870875"/>
            <a:ext cx="698904" cy="1407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BLANK_1">
    <p:bg>
      <p:bgPr>
        <a:solidFill>
          <a:srgbClr val="000000"/>
        </a:solidFill>
      </p:bgPr>
    </p:bg>
    <p:spTree>
      <p:nvGrpSpPr>
        <p:cNvPr id="135" name="Shape 135"/>
        <p:cNvGrpSpPr/>
        <p:nvPr/>
      </p:nvGrpSpPr>
      <p:grpSpPr>
        <a:xfrm>
          <a:off x="0" y="0"/>
          <a:ext cx="0" cy="0"/>
          <a:chOff x="0" y="0"/>
          <a:chExt cx="0" cy="0"/>
        </a:xfrm>
      </p:grpSpPr>
      <p:pic>
        <p:nvPicPr>
          <p:cNvPr descr="SmartBug_Logo_FINAL_white.png" id="136" name="Google Shape;136;p22"/>
          <p:cNvPicPr preferRelativeResize="0"/>
          <p:nvPr/>
        </p:nvPicPr>
        <p:blipFill>
          <a:blip r:embed="rId2">
            <a:alphaModFix/>
          </a:blip>
          <a:stretch>
            <a:fillRect/>
          </a:stretch>
        </p:blipFill>
        <p:spPr>
          <a:xfrm>
            <a:off x="4132075" y="4594775"/>
            <a:ext cx="879846" cy="177125"/>
          </a:xfrm>
          <a:prstGeom prst="rect">
            <a:avLst/>
          </a:prstGeom>
          <a:noFill/>
          <a:ln>
            <a:noFill/>
          </a:ln>
        </p:spPr>
      </p:pic>
      <p:sp>
        <p:nvSpPr>
          <p:cNvPr id="137" name="Google Shape;137;p22"/>
          <p:cNvSpPr txBox="1"/>
          <p:nvPr>
            <p:ph type="title"/>
          </p:nvPr>
        </p:nvSpPr>
        <p:spPr>
          <a:xfrm>
            <a:off x="1792350" y="2223750"/>
            <a:ext cx="5559300" cy="6960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3000">
                <a:solidFill>
                  <a:srgbClr val="FFFFFF"/>
                </a:solidFill>
                <a:latin typeface="Roboto Slab"/>
                <a:ea typeface="Roboto Slab"/>
                <a:cs typeface="Roboto Slab"/>
                <a:sym typeface="Roboto Slab"/>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
    <p:spTree>
      <p:nvGrpSpPr>
        <p:cNvPr id="138" name="Shape 138"/>
        <p:cNvGrpSpPr/>
        <p:nvPr/>
      </p:nvGrpSpPr>
      <p:grpSpPr>
        <a:xfrm>
          <a:off x="0" y="0"/>
          <a:ext cx="0" cy="0"/>
          <a:chOff x="0" y="0"/>
          <a:chExt cx="0" cy="0"/>
        </a:xfrm>
      </p:grpSpPr>
      <p:sp>
        <p:nvSpPr>
          <p:cNvPr id="139" name="Google Shape;139;p23"/>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140" name="Google Shape;140;p23"/>
          <p:cNvPicPr preferRelativeResize="0"/>
          <p:nvPr/>
        </p:nvPicPr>
        <p:blipFill>
          <a:blip r:embed="rId2">
            <a:alphaModFix/>
          </a:blip>
          <a:stretch>
            <a:fillRect/>
          </a:stretch>
        </p:blipFill>
        <p:spPr>
          <a:xfrm>
            <a:off x="196025" y="4870875"/>
            <a:ext cx="698904" cy="1407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Image" type="title">
  <p:cSld name="TITLE">
    <p:bg>
      <p:bgPr>
        <a:solidFill>
          <a:srgbClr val="000000"/>
        </a:solid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279825" y="1964150"/>
            <a:ext cx="3738900" cy="2493600"/>
          </a:xfrm>
          <a:prstGeom prst="rect">
            <a:avLst/>
          </a:prstGeom>
        </p:spPr>
        <p:txBody>
          <a:bodyPr anchorCtr="0" anchor="b" bIns="91425" lIns="91425" spcFirstLastPara="1" rIns="91425" wrap="square" tIns="91425">
            <a:noAutofit/>
          </a:bodyPr>
          <a:lstStyle>
            <a:lvl1pPr lvl="0" rtl="0">
              <a:spcBef>
                <a:spcPts val="0"/>
              </a:spcBef>
              <a:spcAft>
                <a:spcPts val="0"/>
              </a:spcAft>
              <a:buNone/>
              <a:defRPr sz="4500">
                <a:solidFill>
                  <a:srgbClr val="40FFDC"/>
                </a:solidFill>
                <a:latin typeface="Roboto Slab"/>
                <a:ea typeface="Roboto Slab"/>
                <a:cs typeface="Roboto Slab"/>
                <a:sym typeface="Roboto Slab"/>
              </a:defRPr>
            </a:lvl1pPr>
            <a:lvl2pPr lvl="1" rtl="0">
              <a:spcBef>
                <a:spcPts val="0"/>
              </a:spcBef>
              <a:spcAft>
                <a:spcPts val="0"/>
              </a:spcAft>
              <a:buNone/>
              <a:defRPr>
                <a:solidFill>
                  <a:srgbClr val="40FFDC"/>
                </a:solidFill>
                <a:latin typeface="Roboto Slab"/>
                <a:ea typeface="Roboto Slab"/>
                <a:cs typeface="Roboto Slab"/>
                <a:sym typeface="Roboto Slab"/>
              </a:defRPr>
            </a:lvl2pPr>
            <a:lvl3pPr lvl="2" rtl="0">
              <a:spcBef>
                <a:spcPts val="0"/>
              </a:spcBef>
              <a:spcAft>
                <a:spcPts val="0"/>
              </a:spcAft>
              <a:buNone/>
              <a:defRPr>
                <a:solidFill>
                  <a:srgbClr val="40FFDC"/>
                </a:solidFill>
                <a:latin typeface="Roboto Slab"/>
                <a:ea typeface="Roboto Slab"/>
                <a:cs typeface="Roboto Slab"/>
                <a:sym typeface="Roboto Slab"/>
              </a:defRPr>
            </a:lvl3pPr>
            <a:lvl4pPr lvl="3" rtl="0">
              <a:spcBef>
                <a:spcPts val="0"/>
              </a:spcBef>
              <a:spcAft>
                <a:spcPts val="0"/>
              </a:spcAft>
              <a:buNone/>
              <a:defRPr>
                <a:solidFill>
                  <a:srgbClr val="40FFDC"/>
                </a:solidFill>
                <a:latin typeface="Roboto Slab"/>
                <a:ea typeface="Roboto Slab"/>
                <a:cs typeface="Roboto Slab"/>
                <a:sym typeface="Roboto Slab"/>
              </a:defRPr>
            </a:lvl4pPr>
            <a:lvl5pPr lvl="4" rtl="0">
              <a:spcBef>
                <a:spcPts val="0"/>
              </a:spcBef>
              <a:spcAft>
                <a:spcPts val="0"/>
              </a:spcAft>
              <a:buNone/>
              <a:defRPr>
                <a:solidFill>
                  <a:srgbClr val="40FFDC"/>
                </a:solidFill>
                <a:latin typeface="Roboto Slab"/>
                <a:ea typeface="Roboto Slab"/>
                <a:cs typeface="Roboto Slab"/>
                <a:sym typeface="Roboto Slab"/>
              </a:defRPr>
            </a:lvl5pPr>
            <a:lvl6pPr lvl="5" rtl="0">
              <a:spcBef>
                <a:spcPts val="0"/>
              </a:spcBef>
              <a:spcAft>
                <a:spcPts val="0"/>
              </a:spcAft>
              <a:buNone/>
              <a:defRPr>
                <a:solidFill>
                  <a:srgbClr val="40FFDC"/>
                </a:solidFill>
                <a:latin typeface="Roboto Slab"/>
                <a:ea typeface="Roboto Slab"/>
                <a:cs typeface="Roboto Slab"/>
                <a:sym typeface="Roboto Slab"/>
              </a:defRPr>
            </a:lvl6pPr>
            <a:lvl7pPr lvl="6" rtl="0">
              <a:spcBef>
                <a:spcPts val="0"/>
              </a:spcBef>
              <a:spcAft>
                <a:spcPts val="0"/>
              </a:spcAft>
              <a:buNone/>
              <a:defRPr>
                <a:solidFill>
                  <a:srgbClr val="40FFDC"/>
                </a:solidFill>
                <a:latin typeface="Roboto Slab"/>
                <a:ea typeface="Roboto Slab"/>
                <a:cs typeface="Roboto Slab"/>
                <a:sym typeface="Roboto Slab"/>
              </a:defRPr>
            </a:lvl7pPr>
            <a:lvl8pPr lvl="7" rtl="0">
              <a:spcBef>
                <a:spcPts val="0"/>
              </a:spcBef>
              <a:spcAft>
                <a:spcPts val="0"/>
              </a:spcAft>
              <a:buNone/>
              <a:defRPr>
                <a:solidFill>
                  <a:srgbClr val="40FFDC"/>
                </a:solidFill>
                <a:latin typeface="Roboto Slab"/>
                <a:ea typeface="Roboto Slab"/>
                <a:cs typeface="Roboto Slab"/>
                <a:sym typeface="Roboto Slab"/>
              </a:defRPr>
            </a:lvl8pPr>
            <a:lvl9pPr lvl="8" rtl="0">
              <a:spcBef>
                <a:spcPts val="0"/>
              </a:spcBef>
              <a:spcAft>
                <a:spcPts val="0"/>
              </a:spcAft>
              <a:buNone/>
              <a:defRPr>
                <a:solidFill>
                  <a:srgbClr val="40FFDC"/>
                </a:solidFill>
                <a:latin typeface="Roboto Slab"/>
                <a:ea typeface="Roboto Slab"/>
                <a:cs typeface="Roboto Slab"/>
                <a:sym typeface="Roboto Slab"/>
              </a:defRPr>
            </a:lvl9pPr>
          </a:lstStyle>
          <a:p/>
        </p:txBody>
      </p:sp>
      <p:sp>
        <p:nvSpPr>
          <p:cNvPr id="146" name="Google Shape;146;p25"/>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5"/>
          <p:cNvPicPr preferRelativeResize="0"/>
          <p:nvPr/>
        </p:nvPicPr>
        <p:blipFill>
          <a:blip r:embed="rId2">
            <a:alphaModFix/>
          </a:blip>
          <a:stretch>
            <a:fillRect/>
          </a:stretch>
        </p:blipFill>
        <p:spPr>
          <a:xfrm>
            <a:off x="279825" y="302802"/>
            <a:ext cx="2104845" cy="3827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solidFill>
          <a:srgbClr val="000000"/>
        </a:solidFill>
      </p:bgPr>
    </p:bg>
    <p:spTree>
      <p:nvGrpSpPr>
        <p:cNvPr id="148" name="Shape 148"/>
        <p:cNvGrpSpPr/>
        <p:nvPr/>
      </p:nvGrpSpPr>
      <p:grpSpPr>
        <a:xfrm>
          <a:off x="0" y="0"/>
          <a:ext cx="0" cy="0"/>
          <a:chOff x="0" y="0"/>
          <a:chExt cx="0" cy="0"/>
        </a:xfrm>
      </p:grpSpPr>
      <p:sp>
        <p:nvSpPr>
          <p:cNvPr id="149" name="Google Shape;149;p26"/>
          <p:cNvSpPr txBox="1"/>
          <p:nvPr>
            <p:ph type="title"/>
          </p:nvPr>
        </p:nvSpPr>
        <p:spPr>
          <a:xfrm>
            <a:off x="276196" y="2268952"/>
            <a:ext cx="5432700" cy="1546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4500">
                <a:solidFill>
                  <a:srgbClr val="40FFDC"/>
                </a:solidFill>
                <a:latin typeface="Roboto Slab"/>
                <a:ea typeface="Roboto Slab"/>
                <a:cs typeface="Roboto Slab"/>
                <a:sym typeface="Roboto Slab"/>
              </a:defRPr>
            </a:lvl1pPr>
            <a:lvl2pPr lvl="1" rtl="0">
              <a:spcBef>
                <a:spcPts val="0"/>
              </a:spcBef>
              <a:spcAft>
                <a:spcPts val="0"/>
              </a:spcAft>
              <a:buNone/>
              <a:defRPr>
                <a:solidFill>
                  <a:srgbClr val="40FFDC"/>
                </a:solidFill>
                <a:latin typeface="Roboto Slab"/>
                <a:ea typeface="Roboto Slab"/>
                <a:cs typeface="Roboto Slab"/>
                <a:sym typeface="Roboto Slab"/>
              </a:defRPr>
            </a:lvl2pPr>
            <a:lvl3pPr lvl="2" rtl="0">
              <a:spcBef>
                <a:spcPts val="0"/>
              </a:spcBef>
              <a:spcAft>
                <a:spcPts val="0"/>
              </a:spcAft>
              <a:buNone/>
              <a:defRPr>
                <a:solidFill>
                  <a:srgbClr val="40FFDC"/>
                </a:solidFill>
                <a:latin typeface="Roboto Slab"/>
                <a:ea typeface="Roboto Slab"/>
                <a:cs typeface="Roboto Slab"/>
                <a:sym typeface="Roboto Slab"/>
              </a:defRPr>
            </a:lvl3pPr>
            <a:lvl4pPr lvl="3" rtl="0">
              <a:spcBef>
                <a:spcPts val="0"/>
              </a:spcBef>
              <a:spcAft>
                <a:spcPts val="0"/>
              </a:spcAft>
              <a:buNone/>
              <a:defRPr>
                <a:solidFill>
                  <a:srgbClr val="40FFDC"/>
                </a:solidFill>
                <a:latin typeface="Roboto Slab"/>
                <a:ea typeface="Roboto Slab"/>
                <a:cs typeface="Roboto Slab"/>
                <a:sym typeface="Roboto Slab"/>
              </a:defRPr>
            </a:lvl4pPr>
            <a:lvl5pPr lvl="4" rtl="0">
              <a:spcBef>
                <a:spcPts val="0"/>
              </a:spcBef>
              <a:spcAft>
                <a:spcPts val="0"/>
              </a:spcAft>
              <a:buNone/>
              <a:defRPr>
                <a:solidFill>
                  <a:srgbClr val="40FFDC"/>
                </a:solidFill>
                <a:latin typeface="Roboto Slab"/>
                <a:ea typeface="Roboto Slab"/>
                <a:cs typeface="Roboto Slab"/>
                <a:sym typeface="Roboto Slab"/>
              </a:defRPr>
            </a:lvl5pPr>
            <a:lvl6pPr lvl="5" rtl="0">
              <a:spcBef>
                <a:spcPts val="0"/>
              </a:spcBef>
              <a:spcAft>
                <a:spcPts val="0"/>
              </a:spcAft>
              <a:buNone/>
              <a:defRPr>
                <a:solidFill>
                  <a:srgbClr val="40FFDC"/>
                </a:solidFill>
                <a:latin typeface="Roboto Slab"/>
                <a:ea typeface="Roboto Slab"/>
                <a:cs typeface="Roboto Slab"/>
                <a:sym typeface="Roboto Slab"/>
              </a:defRPr>
            </a:lvl6pPr>
            <a:lvl7pPr lvl="6" rtl="0">
              <a:spcBef>
                <a:spcPts val="0"/>
              </a:spcBef>
              <a:spcAft>
                <a:spcPts val="0"/>
              </a:spcAft>
              <a:buNone/>
              <a:defRPr>
                <a:solidFill>
                  <a:srgbClr val="40FFDC"/>
                </a:solidFill>
                <a:latin typeface="Roboto Slab"/>
                <a:ea typeface="Roboto Slab"/>
                <a:cs typeface="Roboto Slab"/>
                <a:sym typeface="Roboto Slab"/>
              </a:defRPr>
            </a:lvl7pPr>
            <a:lvl8pPr lvl="7" rtl="0">
              <a:spcBef>
                <a:spcPts val="0"/>
              </a:spcBef>
              <a:spcAft>
                <a:spcPts val="0"/>
              </a:spcAft>
              <a:buNone/>
              <a:defRPr>
                <a:solidFill>
                  <a:srgbClr val="40FFDC"/>
                </a:solidFill>
                <a:latin typeface="Roboto Slab"/>
                <a:ea typeface="Roboto Slab"/>
                <a:cs typeface="Roboto Slab"/>
                <a:sym typeface="Roboto Slab"/>
              </a:defRPr>
            </a:lvl8pPr>
            <a:lvl9pPr lvl="8" rtl="0">
              <a:spcBef>
                <a:spcPts val="0"/>
              </a:spcBef>
              <a:spcAft>
                <a:spcPts val="0"/>
              </a:spcAft>
              <a:buNone/>
              <a:defRPr>
                <a:solidFill>
                  <a:srgbClr val="40FFDC"/>
                </a:solidFill>
                <a:latin typeface="Roboto Slab"/>
                <a:ea typeface="Roboto Slab"/>
                <a:cs typeface="Roboto Slab"/>
                <a:sym typeface="Roboto Slab"/>
              </a:defRPr>
            </a:lvl9pPr>
          </a:lstStyle>
          <a:p/>
        </p:txBody>
      </p:sp>
      <p:sp>
        <p:nvSpPr>
          <p:cNvPr id="150" name="Google Shape;150;p26"/>
          <p:cNvSpPr txBox="1"/>
          <p:nvPr>
            <p:ph idx="1" type="subTitle"/>
          </p:nvPr>
        </p:nvSpPr>
        <p:spPr>
          <a:xfrm>
            <a:off x="276196" y="3815750"/>
            <a:ext cx="5432700" cy="48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rgbClr val="FFFFFF"/>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pic>
        <p:nvPicPr>
          <p:cNvPr id="151" name="Google Shape;151;p26"/>
          <p:cNvPicPr preferRelativeResize="0"/>
          <p:nvPr/>
        </p:nvPicPr>
        <p:blipFill>
          <a:blip r:embed="rId2">
            <a:alphaModFix/>
          </a:blip>
          <a:stretch>
            <a:fillRect/>
          </a:stretch>
        </p:blipFill>
        <p:spPr>
          <a:xfrm>
            <a:off x="279825" y="423825"/>
            <a:ext cx="1439281" cy="2616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type="secHead">
  <p:cSld name="SECTION_HEADER">
    <p:bg>
      <p:bgPr>
        <a:solidFill>
          <a:srgbClr val="40FFDC"/>
        </a:solidFill>
      </p:bgPr>
    </p:bg>
    <p:spTree>
      <p:nvGrpSpPr>
        <p:cNvPr id="152" name="Shape 152"/>
        <p:cNvGrpSpPr/>
        <p:nvPr/>
      </p:nvGrpSpPr>
      <p:grpSpPr>
        <a:xfrm>
          <a:off x="0" y="0"/>
          <a:ext cx="0" cy="0"/>
          <a:chOff x="0" y="0"/>
          <a:chExt cx="0" cy="0"/>
        </a:xfrm>
      </p:grpSpPr>
      <p:grpSp>
        <p:nvGrpSpPr>
          <p:cNvPr id="153" name="Google Shape;153;p27"/>
          <p:cNvGrpSpPr/>
          <p:nvPr/>
        </p:nvGrpSpPr>
        <p:grpSpPr>
          <a:xfrm>
            <a:off x="2098163" y="1801625"/>
            <a:ext cx="5143500" cy="1599300"/>
            <a:chOff x="1801575" y="1801625"/>
            <a:chExt cx="5143500" cy="1599300"/>
          </a:xfrm>
        </p:grpSpPr>
        <p:sp>
          <p:nvSpPr>
            <p:cNvPr id="154" name="Google Shape;154;p27"/>
            <p:cNvSpPr/>
            <p:nvPr/>
          </p:nvSpPr>
          <p:spPr>
            <a:xfrm>
              <a:off x="1801575" y="1801625"/>
              <a:ext cx="5143500" cy="15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7"/>
            <p:cNvSpPr/>
            <p:nvPr/>
          </p:nvSpPr>
          <p:spPr>
            <a:xfrm>
              <a:off x="1801575" y="3323200"/>
              <a:ext cx="5143500" cy="7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27"/>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157" name="Google Shape;157;p27"/>
          <p:cNvSpPr txBox="1"/>
          <p:nvPr>
            <p:ph type="title"/>
          </p:nvPr>
        </p:nvSpPr>
        <p:spPr>
          <a:xfrm>
            <a:off x="2098163" y="2289142"/>
            <a:ext cx="5143500" cy="492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8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58" name="Google Shape;158;p27"/>
          <p:cNvSpPr/>
          <p:nvPr/>
        </p:nvSpPr>
        <p:spPr>
          <a:xfrm>
            <a:off x="1902331" y="2376457"/>
            <a:ext cx="390600" cy="390600"/>
          </a:xfrm>
          <a:prstGeom prst="rect">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Medium"/>
              <a:ea typeface="Raleway Medium"/>
              <a:cs typeface="Raleway Medium"/>
              <a:sym typeface="Raleway Medium"/>
            </a:endParaRPr>
          </a:p>
        </p:txBody>
      </p:sp>
      <p:sp>
        <p:nvSpPr>
          <p:cNvPr id="159" name="Google Shape;159;p27"/>
          <p:cNvSpPr txBox="1"/>
          <p:nvPr>
            <p:ph idx="2" type="title"/>
          </p:nvPr>
        </p:nvSpPr>
        <p:spPr>
          <a:xfrm>
            <a:off x="1902338" y="2374950"/>
            <a:ext cx="3906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Raleway Medium"/>
                <a:ea typeface="Raleway Medium"/>
                <a:cs typeface="Raleway Medium"/>
                <a:sym typeface="Raleway Medium"/>
              </a:defRPr>
            </a:lvl1pPr>
            <a:lvl2pPr lvl="1" rtl="0" algn="ctr">
              <a:spcBef>
                <a:spcPts val="0"/>
              </a:spcBef>
              <a:spcAft>
                <a:spcPts val="0"/>
              </a:spcAft>
              <a:buNone/>
              <a:defRPr sz="1400">
                <a:latin typeface="Raleway Medium"/>
                <a:ea typeface="Raleway Medium"/>
                <a:cs typeface="Raleway Medium"/>
                <a:sym typeface="Raleway Medium"/>
              </a:defRPr>
            </a:lvl2pPr>
            <a:lvl3pPr lvl="2" rtl="0" algn="ctr">
              <a:spcBef>
                <a:spcPts val="0"/>
              </a:spcBef>
              <a:spcAft>
                <a:spcPts val="0"/>
              </a:spcAft>
              <a:buNone/>
              <a:defRPr sz="1400">
                <a:latin typeface="Raleway Medium"/>
                <a:ea typeface="Raleway Medium"/>
                <a:cs typeface="Raleway Medium"/>
                <a:sym typeface="Raleway Medium"/>
              </a:defRPr>
            </a:lvl3pPr>
            <a:lvl4pPr lvl="3" rtl="0" algn="ctr">
              <a:spcBef>
                <a:spcPts val="0"/>
              </a:spcBef>
              <a:spcAft>
                <a:spcPts val="0"/>
              </a:spcAft>
              <a:buNone/>
              <a:defRPr sz="1400">
                <a:latin typeface="Raleway Medium"/>
                <a:ea typeface="Raleway Medium"/>
                <a:cs typeface="Raleway Medium"/>
                <a:sym typeface="Raleway Medium"/>
              </a:defRPr>
            </a:lvl4pPr>
            <a:lvl5pPr lvl="4" rtl="0" algn="ctr">
              <a:spcBef>
                <a:spcPts val="0"/>
              </a:spcBef>
              <a:spcAft>
                <a:spcPts val="0"/>
              </a:spcAft>
              <a:buNone/>
              <a:defRPr sz="1400">
                <a:latin typeface="Raleway Medium"/>
                <a:ea typeface="Raleway Medium"/>
                <a:cs typeface="Raleway Medium"/>
                <a:sym typeface="Raleway Medium"/>
              </a:defRPr>
            </a:lvl5pPr>
            <a:lvl6pPr lvl="5" rtl="0" algn="ctr">
              <a:spcBef>
                <a:spcPts val="0"/>
              </a:spcBef>
              <a:spcAft>
                <a:spcPts val="0"/>
              </a:spcAft>
              <a:buNone/>
              <a:defRPr sz="1400">
                <a:latin typeface="Raleway Medium"/>
                <a:ea typeface="Raleway Medium"/>
                <a:cs typeface="Raleway Medium"/>
                <a:sym typeface="Raleway Medium"/>
              </a:defRPr>
            </a:lvl6pPr>
            <a:lvl7pPr lvl="6" rtl="0" algn="ctr">
              <a:spcBef>
                <a:spcPts val="0"/>
              </a:spcBef>
              <a:spcAft>
                <a:spcPts val="0"/>
              </a:spcAft>
              <a:buNone/>
              <a:defRPr sz="1400">
                <a:latin typeface="Raleway Medium"/>
                <a:ea typeface="Raleway Medium"/>
                <a:cs typeface="Raleway Medium"/>
                <a:sym typeface="Raleway Medium"/>
              </a:defRPr>
            </a:lvl7pPr>
            <a:lvl8pPr lvl="7" rtl="0" algn="ctr">
              <a:spcBef>
                <a:spcPts val="0"/>
              </a:spcBef>
              <a:spcAft>
                <a:spcPts val="0"/>
              </a:spcAft>
              <a:buNone/>
              <a:defRPr sz="1400">
                <a:latin typeface="Raleway Medium"/>
                <a:ea typeface="Raleway Medium"/>
                <a:cs typeface="Raleway Medium"/>
                <a:sym typeface="Raleway Medium"/>
              </a:defRPr>
            </a:lvl8pPr>
            <a:lvl9pPr lvl="8" rtl="0" algn="ctr">
              <a:spcBef>
                <a:spcPts val="0"/>
              </a:spcBef>
              <a:spcAft>
                <a:spcPts val="0"/>
              </a:spcAft>
              <a:buNone/>
              <a:defRPr sz="1400">
                <a:latin typeface="Raleway Medium"/>
                <a:ea typeface="Raleway Medium"/>
                <a:cs typeface="Raleway Medium"/>
                <a:sym typeface="Raleway Medium"/>
              </a:defRPr>
            </a:lvl9pPr>
          </a:lstStyle>
          <a:p/>
        </p:txBody>
      </p:sp>
      <p:pic>
        <p:nvPicPr>
          <p:cNvPr id="160" name="Google Shape;160;p27"/>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p:cSld name="SECTION_HEADER_1_1">
    <p:bg>
      <p:bgPr>
        <a:solidFill>
          <a:srgbClr val="FFFFFF"/>
        </a:solidFill>
      </p:bgPr>
    </p:bg>
    <p:spTree>
      <p:nvGrpSpPr>
        <p:cNvPr id="161" name="Shape 161"/>
        <p:cNvGrpSpPr/>
        <p:nvPr/>
      </p:nvGrpSpPr>
      <p:grpSpPr>
        <a:xfrm>
          <a:off x="0" y="0"/>
          <a:ext cx="0" cy="0"/>
          <a:chOff x="0" y="0"/>
          <a:chExt cx="0" cy="0"/>
        </a:xfrm>
      </p:grpSpPr>
      <p:sp>
        <p:nvSpPr>
          <p:cNvPr id="162" name="Google Shape;162;p28"/>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solidFill>
                  <a:srgbClr val="000000"/>
                </a:solidFill>
              </a:defRPr>
            </a:lvl1pPr>
            <a:lvl2pPr lvl="1" rtl="0" algn="r">
              <a:buNone/>
              <a:defRPr sz="800">
                <a:solidFill>
                  <a:srgbClr val="000000"/>
                </a:solidFill>
              </a:defRPr>
            </a:lvl2pPr>
            <a:lvl3pPr lvl="2" rtl="0" algn="r">
              <a:buNone/>
              <a:defRPr sz="800">
                <a:solidFill>
                  <a:srgbClr val="000000"/>
                </a:solidFill>
              </a:defRPr>
            </a:lvl3pPr>
            <a:lvl4pPr lvl="3" rtl="0" algn="r">
              <a:buNone/>
              <a:defRPr sz="800">
                <a:solidFill>
                  <a:srgbClr val="000000"/>
                </a:solidFill>
              </a:defRPr>
            </a:lvl4pPr>
            <a:lvl5pPr lvl="4" rtl="0" algn="r">
              <a:buNone/>
              <a:defRPr sz="800">
                <a:solidFill>
                  <a:srgbClr val="000000"/>
                </a:solidFill>
              </a:defRPr>
            </a:lvl5pPr>
            <a:lvl6pPr lvl="5" rtl="0" algn="r">
              <a:buNone/>
              <a:defRPr sz="800">
                <a:solidFill>
                  <a:srgbClr val="000000"/>
                </a:solidFill>
              </a:defRPr>
            </a:lvl6pPr>
            <a:lvl7pPr lvl="6" rtl="0" algn="r">
              <a:buNone/>
              <a:defRPr sz="800">
                <a:solidFill>
                  <a:srgbClr val="000000"/>
                </a:solidFill>
              </a:defRPr>
            </a:lvl7pPr>
            <a:lvl8pPr lvl="7" rtl="0" algn="r">
              <a:buNone/>
              <a:defRPr sz="800">
                <a:solidFill>
                  <a:srgbClr val="000000"/>
                </a:solidFill>
              </a:defRPr>
            </a:lvl8pPr>
            <a:lvl9pPr lvl="8" rtl="0" algn="r">
              <a:buNone/>
              <a:defRPr sz="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163" name="Google Shape;163;p28"/>
          <p:cNvSpPr txBox="1"/>
          <p:nvPr>
            <p:ph type="title"/>
          </p:nvPr>
        </p:nvSpPr>
        <p:spPr>
          <a:xfrm>
            <a:off x="1482475" y="1649225"/>
            <a:ext cx="6179100" cy="1458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pic>
        <p:nvPicPr>
          <p:cNvPr id="164" name="Google Shape;164;p28"/>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Next Steps 2">
  <p:cSld name="CUSTOM_3_1">
    <p:bg>
      <p:bgPr>
        <a:solidFill>
          <a:schemeClr val="lt1"/>
        </a:solidFill>
      </p:bgPr>
    </p:bg>
    <p:spTree>
      <p:nvGrpSpPr>
        <p:cNvPr id="165" name="Shape 165"/>
        <p:cNvGrpSpPr/>
        <p:nvPr/>
      </p:nvGrpSpPr>
      <p:grpSpPr>
        <a:xfrm>
          <a:off x="0" y="0"/>
          <a:ext cx="0" cy="0"/>
          <a:chOff x="0" y="0"/>
          <a:chExt cx="0" cy="0"/>
        </a:xfrm>
      </p:grpSpPr>
      <p:sp>
        <p:nvSpPr>
          <p:cNvPr id="166" name="Google Shape;166;p29"/>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7" name="Google Shape;167;p29"/>
          <p:cNvSpPr txBox="1"/>
          <p:nvPr>
            <p:ph idx="1" type="body"/>
          </p:nvPr>
        </p:nvSpPr>
        <p:spPr>
          <a:xfrm>
            <a:off x="1643875" y="1798825"/>
            <a:ext cx="5042700" cy="252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8" name="Google Shape;168;p29"/>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169" name="Google Shape;169;p29"/>
          <p:cNvSpPr/>
          <p:nvPr/>
        </p:nvSpPr>
        <p:spPr>
          <a:xfrm flipH="1" rot="10800000">
            <a:off x="986700" y="1478650"/>
            <a:ext cx="971100" cy="852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9"/>
          <p:cNvSpPr txBox="1"/>
          <p:nvPr>
            <p:ph idx="2" type="body"/>
          </p:nvPr>
        </p:nvSpPr>
        <p:spPr>
          <a:xfrm>
            <a:off x="891450" y="1798825"/>
            <a:ext cx="1038300" cy="252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Slab"/>
              <a:buChar char="■"/>
              <a:defRPr b="1">
                <a:latin typeface="Roboto Slab"/>
                <a:ea typeface="Roboto Slab"/>
                <a:cs typeface="Roboto Slab"/>
                <a:sym typeface="Roboto Slab"/>
              </a:defRPr>
            </a:lvl1pPr>
            <a:lvl2pPr indent="-342900" lvl="1" marL="914400" rtl="0">
              <a:spcBef>
                <a:spcPts val="1600"/>
              </a:spcBef>
              <a:spcAft>
                <a:spcPts val="0"/>
              </a:spcAft>
              <a:buSzPts val="1800"/>
              <a:buFont typeface="Roboto Slab"/>
              <a:buChar char="→"/>
              <a:defRPr b="1" sz="1800">
                <a:latin typeface="Roboto Slab"/>
                <a:ea typeface="Roboto Slab"/>
                <a:cs typeface="Roboto Slab"/>
                <a:sym typeface="Roboto Slab"/>
              </a:defRPr>
            </a:lvl2pPr>
            <a:lvl3pPr indent="-342900" lvl="2" marL="1371600" rtl="0">
              <a:spcBef>
                <a:spcPts val="1600"/>
              </a:spcBef>
              <a:spcAft>
                <a:spcPts val="0"/>
              </a:spcAft>
              <a:buSzPts val="1800"/>
              <a:buFont typeface="Roboto Slab"/>
              <a:buChar char="■"/>
              <a:defRPr b="1" sz="1800">
                <a:latin typeface="Roboto Slab"/>
                <a:ea typeface="Roboto Slab"/>
                <a:cs typeface="Roboto Slab"/>
                <a:sym typeface="Roboto Slab"/>
              </a:defRPr>
            </a:lvl3pPr>
            <a:lvl4pPr indent="-342900" lvl="3" marL="1828800" rtl="0">
              <a:spcBef>
                <a:spcPts val="1600"/>
              </a:spcBef>
              <a:spcAft>
                <a:spcPts val="0"/>
              </a:spcAft>
              <a:buSzPts val="1800"/>
              <a:buFont typeface="Roboto Slab"/>
              <a:buChar char="●"/>
              <a:defRPr b="1" sz="1800">
                <a:latin typeface="Roboto Slab"/>
                <a:ea typeface="Roboto Slab"/>
                <a:cs typeface="Roboto Slab"/>
                <a:sym typeface="Roboto Slab"/>
              </a:defRPr>
            </a:lvl4pPr>
            <a:lvl5pPr indent="-342900" lvl="4" marL="2286000" rtl="0">
              <a:spcBef>
                <a:spcPts val="1600"/>
              </a:spcBef>
              <a:spcAft>
                <a:spcPts val="0"/>
              </a:spcAft>
              <a:buSzPts val="1800"/>
              <a:buFont typeface="Roboto Slab"/>
              <a:buChar char="○"/>
              <a:defRPr b="1" sz="1800">
                <a:latin typeface="Roboto Slab"/>
                <a:ea typeface="Roboto Slab"/>
                <a:cs typeface="Roboto Slab"/>
                <a:sym typeface="Roboto Slab"/>
              </a:defRPr>
            </a:lvl5pPr>
            <a:lvl6pPr indent="-342900" lvl="5" marL="2743200" rtl="0">
              <a:spcBef>
                <a:spcPts val="1600"/>
              </a:spcBef>
              <a:spcAft>
                <a:spcPts val="0"/>
              </a:spcAft>
              <a:buSzPts val="1800"/>
              <a:buFont typeface="Roboto Slab"/>
              <a:buChar char="■"/>
              <a:defRPr b="1" sz="1800">
                <a:latin typeface="Roboto Slab"/>
                <a:ea typeface="Roboto Slab"/>
                <a:cs typeface="Roboto Slab"/>
                <a:sym typeface="Roboto Slab"/>
              </a:defRPr>
            </a:lvl6pPr>
            <a:lvl7pPr indent="-342900" lvl="6" marL="3200400" rtl="0">
              <a:spcBef>
                <a:spcPts val="1600"/>
              </a:spcBef>
              <a:spcAft>
                <a:spcPts val="0"/>
              </a:spcAft>
              <a:buSzPts val="1800"/>
              <a:buFont typeface="Roboto Slab"/>
              <a:buChar char="●"/>
              <a:defRPr b="1" sz="1800">
                <a:latin typeface="Roboto Slab"/>
                <a:ea typeface="Roboto Slab"/>
                <a:cs typeface="Roboto Slab"/>
                <a:sym typeface="Roboto Slab"/>
              </a:defRPr>
            </a:lvl7pPr>
            <a:lvl8pPr indent="-342900" lvl="7" marL="3657600" rtl="0">
              <a:spcBef>
                <a:spcPts val="1600"/>
              </a:spcBef>
              <a:spcAft>
                <a:spcPts val="0"/>
              </a:spcAft>
              <a:buSzPts val="1800"/>
              <a:buFont typeface="Roboto Slab"/>
              <a:buChar char="○"/>
              <a:defRPr b="1" sz="1800">
                <a:latin typeface="Roboto Slab"/>
                <a:ea typeface="Roboto Slab"/>
                <a:cs typeface="Roboto Slab"/>
                <a:sym typeface="Roboto Slab"/>
              </a:defRPr>
            </a:lvl8pPr>
            <a:lvl9pPr indent="-342900" lvl="8" marL="4114800" rtl="0">
              <a:spcBef>
                <a:spcPts val="1600"/>
              </a:spcBef>
              <a:spcAft>
                <a:spcPts val="1600"/>
              </a:spcAft>
              <a:buSzPts val="1800"/>
              <a:buFont typeface="Roboto Slab"/>
              <a:buChar char="■"/>
              <a:defRPr b="1" sz="1800">
                <a:latin typeface="Roboto Slab"/>
                <a:ea typeface="Roboto Slab"/>
                <a:cs typeface="Roboto Slab"/>
                <a:sym typeface="Roboto Slab"/>
              </a:defRPr>
            </a:lvl9pPr>
          </a:lstStyle>
          <a:p/>
        </p:txBody>
      </p:sp>
      <p:pic>
        <p:nvPicPr>
          <p:cNvPr id="171" name="Google Shape;171;p29"/>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1 Column" type="tx">
  <p:cSld name="TITLE_AND_BODY">
    <p:spTree>
      <p:nvGrpSpPr>
        <p:cNvPr id="172" name="Shape 172"/>
        <p:cNvGrpSpPr/>
        <p:nvPr/>
      </p:nvGrpSpPr>
      <p:grpSpPr>
        <a:xfrm>
          <a:off x="0" y="0"/>
          <a:ext cx="0" cy="0"/>
          <a:chOff x="0" y="0"/>
          <a:chExt cx="0" cy="0"/>
        </a:xfrm>
      </p:grpSpPr>
      <p:sp>
        <p:nvSpPr>
          <p:cNvPr id="173" name="Google Shape;173;p30"/>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txBox="1"/>
          <p:nvPr>
            <p:ph type="title"/>
          </p:nvPr>
        </p:nvSpPr>
        <p:spPr>
          <a:xfrm>
            <a:off x="464100" y="506942"/>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30"/>
          <p:cNvSpPr txBox="1"/>
          <p:nvPr>
            <p:ph idx="1" type="body"/>
          </p:nvPr>
        </p:nvSpPr>
        <p:spPr>
          <a:xfrm>
            <a:off x="1093775" y="1503100"/>
            <a:ext cx="7738500" cy="2760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6" name="Google Shape;176;p30"/>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id="177" name="Google Shape;177;p30"/>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2 Columns" type="twoColTx">
  <p:cSld name="TITLE_AND_TWO_COLUMNS">
    <p:spTree>
      <p:nvGrpSpPr>
        <p:cNvPr id="178" name="Shape 178"/>
        <p:cNvGrpSpPr/>
        <p:nvPr/>
      </p:nvGrpSpPr>
      <p:grpSpPr>
        <a:xfrm>
          <a:off x="0" y="0"/>
          <a:ext cx="0" cy="0"/>
          <a:chOff x="0" y="0"/>
          <a:chExt cx="0" cy="0"/>
        </a:xfrm>
      </p:grpSpPr>
      <p:sp>
        <p:nvSpPr>
          <p:cNvPr id="179" name="Google Shape;179;p31"/>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1"/>
          <p:cNvSpPr txBox="1"/>
          <p:nvPr>
            <p:ph type="title"/>
          </p:nvPr>
        </p:nvSpPr>
        <p:spPr>
          <a:xfrm>
            <a:off x="464100" y="511625"/>
            <a:ext cx="8520600" cy="771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1" name="Google Shape;181;p31"/>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182" name="Google Shape;182;p31"/>
          <p:cNvSpPr txBox="1"/>
          <p:nvPr>
            <p:ph idx="1" type="body"/>
          </p:nvPr>
        </p:nvSpPr>
        <p:spPr>
          <a:xfrm>
            <a:off x="1341735" y="1729085"/>
            <a:ext cx="3460200" cy="25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83" name="Google Shape;183;p31"/>
          <p:cNvSpPr txBox="1"/>
          <p:nvPr>
            <p:ph idx="2" type="body"/>
          </p:nvPr>
        </p:nvSpPr>
        <p:spPr>
          <a:xfrm>
            <a:off x="5292035" y="1729085"/>
            <a:ext cx="3180000" cy="25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184" name="Google Shape;184;p31"/>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 type="secHead">
  <p:cSld name="SECTION_HEADER">
    <p:bg>
      <p:bgPr>
        <a:solidFill>
          <a:srgbClr val="40FFDC"/>
        </a:solidFill>
      </p:bgPr>
    </p:bg>
    <p:spTree>
      <p:nvGrpSpPr>
        <p:cNvPr id="16" name="Shape 16"/>
        <p:cNvGrpSpPr/>
        <p:nvPr/>
      </p:nvGrpSpPr>
      <p:grpSpPr>
        <a:xfrm>
          <a:off x="0" y="0"/>
          <a:ext cx="0" cy="0"/>
          <a:chOff x="0" y="0"/>
          <a:chExt cx="0" cy="0"/>
        </a:xfrm>
      </p:grpSpPr>
      <p:grpSp>
        <p:nvGrpSpPr>
          <p:cNvPr id="17" name="Google Shape;17;p4"/>
          <p:cNvGrpSpPr/>
          <p:nvPr/>
        </p:nvGrpSpPr>
        <p:grpSpPr>
          <a:xfrm>
            <a:off x="2098163" y="1801625"/>
            <a:ext cx="5143500" cy="1599300"/>
            <a:chOff x="1801575" y="1801625"/>
            <a:chExt cx="5143500" cy="1599300"/>
          </a:xfrm>
        </p:grpSpPr>
        <p:sp>
          <p:nvSpPr>
            <p:cNvPr id="18" name="Google Shape;18;p4"/>
            <p:cNvSpPr/>
            <p:nvPr/>
          </p:nvSpPr>
          <p:spPr>
            <a:xfrm>
              <a:off x="1801575" y="1801625"/>
              <a:ext cx="5143500" cy="15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p:nvPr/>
          </p:nvSpPr>
          <p:spPr>
            <a:xfrm>
              <a:off x="1801575" y="3323200"/>
              <a:ext cx="5143500" cy="7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4"/>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algn="r">
              <a:buNone/>
              <a:defRPr sz="800"/>
            </a:lvl1pPr>
            <a:lvl2pPr lvl="1" algn="r">
              <a:buNone/>
              <a:defRPr sz="800"/>
            </a:lvl2pPr>
            <a:lvl3pPr lvl="2" algn="r">
              <a:buNone/>
              <a:defRPr sz="800"/>
            </a:lvl3pPr>
            <a:lvl4pPr lvl="3" algn="r">
              <a:buNone/>
              <a:defRPr sz="800"/>
            </a:lvl4pPr>
            <a:lvl5pPr lvl="4" algn="r">
              <a:buNone/>
              <a:defRPr sz="800"/>
            </a:lvl5pPr>
            <a:lvl6pPr lvl="5" algn="r">
              <a:buNone/>
              <a:defRPr sz="800"/>
            </a:lvl6pPr>
            <a:lvl7pPr lvl="6" algn="r">
              <a:buNone/>
              <a:defRPr sz="800"/>
            </a:lvl7pPr>
            <a:lvl8pPr lvl="7" algn="r">
              <a:buNone/>
              <a:defRPr sz="800"/>
            </a:lvl8pPr>
            <a:lvl9pPr lvl="8"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21" name="Google Shape;21;p4"/>
          <p:cNvSpPr txBox="1"/>
          <p:nvPr>
            <p:ph type="title"/>
          </p:nvPr>
        </p:nvSpPr>
        <p:spPr>
          <a:xfrm>
            <a:off x="2098163" y="2289142"/>
            <a:ext cx="5143500" cy="4929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38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p:txBody>
      </p:sp>
      <p:sp>
        <p:nvSpPr>
          <p:cNvPr id="22" name="Google Shape;22;p4"/>
          <p:cNvSpPr/>
          <p:nvPr/>
        </p:nvSpPr>
        <p:spPr>
          <a:xfrm>
            <a:off x="1902331" y="2376457"/>
            <a:ext cx="390600" cy="390600"/>
          </a:xfrm>
          <a:prstGeom prst="rect">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Medium"/>
              <a:ea typeface="Raleway Medium"/>
              <a:cs typeface="Raleway Medium"/>
              <a:sym typeface="Raleway Medium"/>
            </a:endParaRPr>
          </a:p>
        </p:txBody>
      </p:sp>
      <p:sp>
        <p:nvSpPr>
          <p:cNvPr id="23" name="Google Shape;23;p4"/>
          <p:cNvSpPr txBox="1"/>
          <p:nvPr>
            <p:ph idx="2" type="title"/>
          </p:nvPr>
        </p:nvSpPr>
        <p:spPr>
          <a:xfrm>
            <a:off x="1902338" y="2374950"/>
            <a:ext cx="390600" cy="393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Raleway Medium"/>
                <a:ea typeface="Raleway Medium"/>
                <a:cs typeface="Raleway Medium"/>
                <a:sym typeface="Raleway Medium"/>
              </a:defRPr>
            </a:lvl1pPr>
            <a:lvl2pPr lvl="1" rtl="0" algn="ctr">
              <a:spcBef>
                <a:spcPts val="0"/>
              </a:spcBef>
              <a:spcAft>
                <a:spcPts val="0"/>
              </a:spcAft>
              <a:buNone/>
              <a:defRPr sz="1400">
                <a:latin typeface="Raleway Medium"/>
                <a:ea typeface="Raleway Medium"/>
                <a:cs typeface="Raleway Medium"/>
                <a:sym typeface="Raleway Medium"/>
              </a:defRPr>
            </a:lvl2pPr>
            <a:lvl3pPr lvl="2" rtl="0" algn="ctr">
              <a:spcBef>
                <a:spcPts val="0"/>
              </a:spcBef>
              <a:spcAft>
                <a:spcPts val="0"/>
              </a:spcAft>
              <a:buNone/>
              <a:defRPr sz="1400">
                <a:latin typeface="Raleway Medium"/>
                <a:ea typeface="Raleway Medium"/>
                <a:cs typeface="Raleway Medium"/>
                <a:sym typeface="Raleway Medium"/>
              </a:defRPr>
            </a:lvl3pPr>
            <a:lvl4pPr lvl="3" rtl="0" algn="ctr">
              <a:spcBef>
                <a:spcPts val="0"/>
              </a:spcBef>
              <a:spcAft>
                <a:spcPts val="0"/>
              </a:spcAft>
              <a:buNone/>
              <a:defRPr sz="1400">
                <a:latin typeface="Raleway Medium"/>
                <a:ea typeface="Raleway Medium"/>
                <a:cs typeface="Raleway Medium"/>
                <a:sym typeface="Raleway Medium"/>
              </a:defRPr>
            </a:lvl4pPr>
            <a:lvl5pPr lvl="4" rtl="0" algn="ctr">
              <a:spcBef>
                <a:spcPts val="0"/>
              </a:spcBef>
              <a:spcAft>
                <a:spcPts val="0"/>
              </a:spcAft>
              <a:buNone/>
              <a:defRPr sz="1400">
                <a:latin typeface="Raleway Medium"/>
                <a:ea typeface="Raleway Medium"/>
                <a:cs typeface="Raleway Medium"/>
                <a:sym typeface="Raleway Medium"/>
              </a:defRPr>
            </a:lvl5pPr>
            <a:lvl6pPr lvl="5" rtl="0" algn="ctr">
              <a:spcBef>
                <a:spcPts val="0"/>
              </a:spcBef>
              <a:spcAft>
                <a:spcPts val="0"/>
              </a:spcAft>
              <a:buNone/>
              <a:defRPr sz="1400">
                <a:latin typeface="Raleway Medium"/>
                <a:ea typeface="Raleway Medium"/>
                <a:cs typeface="Raleway Medium"/>
                <a:sym typeface="Raleway Medium"/>
              </a:defRPr>
            </a:lvl6pPr>
            <a:lvl7pPr lvl="6" rtl="0" algn="ctr">
              <a:spcBef>
                <a:spcPts val="0"/>
              </a:spcBef>
              <a:spcAft>
                <a:spcPts val="0"/>
              </a:spcAft>
              <a:buNone/>
              <a:defRPr sz="1400">
                <a:latin typeface="Raleway Medium"/>
                <a:ea typeface="Raleway Medium"/>
                <a:cs typeface="Raleway Medium"/>
                <a:sym typeface="Raleway Medium"/>
              </a:defRPr>
            </a:lvl7pPr>
            <a:lvl8pPr lvl="7" rtl="0" algn="ctr">
              <a:spcBef>
                <a:spcPts val="0"/>
              </a:spcBef>
              <a:spcAft>
                <a:spcPts val="0"/>
              </a:spcAft>
              <a:buNone/>
              <a:defRPr sz="1400">
                <a:latin typeface="Raleway Medium"/>
                <a:ea typeface="Raleway Medium"/>
                <a:cs typeface="Raleway Medium"/>
                <a:sym typeface="Raleway Medium"/>
              </a:defRPr>
            </a:lvl8pPr>
            <a:lvl9pPr lvl="8" rtl="0" algn="ctr">
              <a:spcBef>
                <a:spcPts val="0"/>
              </a:spcBef>
              <a:spcAft>
                <a:spcPts val="0"/>
              </a:spcAft>
              <a:buNone/>
              <a:defRPr sz="1400">
                <a:latin typeface="Raleway Medium"/>
                <a:ea typeface="Raleway Medium"/>
                <a:cs typeface="Raleway Medium"/>
                <a:sym typeface="Raleway Medium"/>
              </a:defRPr>
            </a:lvl9pPr>
          </a:lstStyle>
          <a:p/>
        </p:txBody>
      </p:sp>
      <p:pic>
        <p:nvPicPr>
          <p:cNvPr descr="SmartBug_Logo_FINAL.png" id="24" name="Google Shape;24;p4"/>
          <p:cNvPicPr preferRelativeResize="0"/>
          <p:nvPr/>
        </p:nvPicPr>
        <p:blipFill>
          <a:blip r:embed="rId2">
            <a:alphaModFix/>
          </a:blip>
          <a:stretch>
            <a:fillRect/>
          </a:stretch>
        </p:blipFill>
        <p:spPr>
          <a:xfrm>
            <a:off x="196025" y="4870875"/>
            <a:ext cx="698904" cy="1407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 name="Shape 185"/>
        <p:cNvGrpSpPr/>
        <p:nvPr/>
      </p:nvGrpSpPr>
      <p:grpSpPr>
        <a:xfrm>
          <a:off x="0" y="0"/>
          <a:ext cx="0" cy="0"/>
          <a:chOff x="0" y="0"/>
          <a:chExt cx="0" cy="0"/>
        </a:xfrm>
      </p:grpSpPr>
      <p:sp>
        <p:nvSpPr>
          <p:cNvPr id="186" name="Google Shape;186;p32"/>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2"/>
          <p:cNvSpPr txBox="1"/>
          <p:nvPr>
            <p:ph type="title"/>
          </p:nvPr>
        </p:nvSpPr>
        <p:spPr>
          <a:xfrm>
            <a:off x="464100" y="5162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8" name="Google Shape;188;p32"/>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id="189" name="Google Shape;189;p32"/>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ONE_COLUMN_TEXT">
    <p:spTree>
      <p:nvGrpSpPr>
        <p:cNvPr id="190" name="Shape 190"/>
        <p:cNvGrpSpPr/>
        <p:nvPr/>
      </p:nvGrpSpPr>
      <p:grpSpPr>
        <a:xfrm>
          <a:off x="0" y="0"/>
          <a:ext cx="0" cy="0"/>
          <a:chOff x="0" y="0"/>
          <a:chExt cx="0" cy="0"/>
        </a:xfrm>
      </p:grpSpPr>
      <p:sp>
        <p:nvSpPr>
          <p:cNvPr id="191" name="Google Shape;191;p33"/>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3"/>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93" name="Google Shape;193;p33"/>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194" name="Google Shape;194;p33"/>
          <p:cNvSpPr txBox="1"/>
          <p:nvPr>
            <p:ph idx="1" type="body"/>
          </p:nvPr>
        </p:nvSpPr>
        <p:spPr>
          <a:xfrm>
            <a:off x="458951" y="1971900"/>
            <a:ext cx="34641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195" name="Google Shape;195;p33"/>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Image">
  <p:cSld name="ONE_COLUMN_TEXT_1">
    <p:spTree>
      <p:nvGrpSpPr>
        <p:cNvPr id="196" name="Shape 196"/>
        <p:cNvGrpSpPr/>
        <p:nvPr/>
      </p:nvGrpSpPr>
      <p:grpSpPr>
        <a:xfrm>
          <a:off x="0" y="0"/>
          <a:ext cx="0" cy="0"/>
          <a:chOff x="0" y="0"/>
          <a:chExt cx="0" cy="0"/>
        </a:xfrm>
      </p:grpSpPr>
      <p:sp>
        <p:nvSpPr>
          <p:cNvPr id="197" name="Google Shape;197;p34"/>
          <p:cNvSpPr txBox="1"/>
          <p:nvPr>
            <p:ph type="title"/>
          </p:nvPr>
        </p:nvSpPr>
        <p:spPr>
          <a:xfrm>
            <a:off x="336075"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198" name="Google Shape;198;p34"/>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199" name="Google Shape;199;p34"/>
          <p:cNvSpPr txBox="1"/>
          <p:nvPr>
            <p:ph idx="1" type="body"/>
          </p:nvPr>
        </p:nvSpPr>
        <p:spPr>
          <a:xfrm>
            <a:off x="332400"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pic>
        <p:nvPicPr>
          <p:cNvPr id="200" name="Google Shape;200;p34"/>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Stats">
  <p:cSld name="ONE_COLUMN_TEXT_1_2">
    <p:spTree>
      <p:nvGrpSpPr>
        <p:cNvPr id="201" name="Shape 201"/>
        <p:cNvGrpSpPr/>
        <p:nvPr/>
      </p:nvGrpSpPr>
      <p:grpSpPr>
        <a:xfrm>
          <a:off x="0" y="0"/>
          <a:ext cx="0" cy="0"/>
          <a:chOff x="0" y="0"/>
          <a:chExt cx="0" cy="0"/>
        </a:xfrm>
      </p:grpSpPr>
      <p:sp>
        <p:nvSpPr>
          <p:cNvPr id="202" name="Google Shape;202;p35"/>
          <p:cNvSpPr/>
          <p:nvPr/>
        </p:nvSpPr>
        <p:spPr>
          <a:xfrm>
            <a:off x="4241775" y="-125"/>
            <a:ext cx="4902000" cy="5143500"/>
          </a:xfrm>
          <a:prstGeom prst="rect">
            <a:avLst/>
          </a:prstGeom>
          <a:solidFill>
            <a:srgbClr val="657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5"/>
          <p:cNvSpPr txBox="1"/>
          <p:nvPr>
            <p:ph type="title"/>
          </p:nvPr>
        </p:nvSpPr>
        <p:spPr>
          <a:xfrm>
            <a:off x="336075"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04" name="Google Shape;204;p35"/>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solidFill>
                  <a:srgbClr val="FFFFFF"/>
                </a:solidFill>
              </a:defRPr>
            </a:lvl1pPr>
            <a:lvl2pPr lvl="1" rtl="0" algn="r">
              <a:buNone/>
              <a:defRPr sz="800">
                <a:solidFill>
                  <a:srgbClr val="FFFFFF"/>
                </a:solidFill>
              </a:defRPr>
            </a:lvl2pPr>
            <a:lvl3pPr lvl="2" rtl="0" algn="r">
              <a:buNone/>
              <a:defRPr sz="800">
                <a:solidFill>
                  <a:srgbClr val="FFFFFF"/>
                </a:solidFill>
              </a:defRPr>
            </a:lvl3pPr>
            <a:lvl4pPr lvl="3" rtl="0" algn="r">
              <a:buNone/>
              <a:defRPr sz="800">
                <a:solidFill>
                  <a:srgbClr val="FFFFFF"/>
                </a:solidFill>
              </a:defRPr>
            </a:lvl4pPr>
            <a:lvl5pPr lvl="4" rtl="0" algn="r">
              <a:buNone/>
              <a:defRPr sz="800">
                <a:solidFill>
                  <a:srgbClr val="FFFFFF"/>
                </a:solidFill>
              </a:defRPr>
            </a:lvl5pPr>
            <a:lvl6pPr lvl="5" rtl="0" algn="r">
              <a:buNone/>
              <a:defRPr sz="800">
                <a:solidFill>
                  <a:srgbClr val="FFFFFF"/>
                </a:solidFill>
              </a:defRPr>
            </a:lvl6pPr>
            <a:lvl7pPr lvl="6" rtl="0" algn="r">
              <a:buNone/>
              <a:defRPr sz="800">
                <a:solidFill>
                  <a:srgbClr val="FFFFFF"/>
                </a:solidFill>
              </a:defRPr>
            </a:lvl7pPr>
            <a:lvl8pPr lvl="7" rtl="0" algn="r">
              <a:buNone/>
              <a:defRPr sz="800">
                <a:solidFill>
                  <a:srgbClr val="FFFFFF"/>
                </a:solidFill>
              </a:defRPr>
            </a:lvl8pPr>
            <a:lvl9pPr lvl="8" rtl="0" algn="r">
              <a:buNone/>
              <a:defRPr sz="8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205" name="Google Shape;205;p35"/>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206" name="Google Shape;206;p35"/>
          <p:cNvSpPr txBox="1"/>
          <p:nvPr>
            <p:ph idx="1" type="body"/>
          </p:nvPr>
        </p:nvSpPr>
        <p:spPr>
          <a:xfrm>
            <a:off x="332400"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 Number">
  <p:cSld name="ONE_COLUMN_TEXT_1_1">
    <p:spTree>
      <p:nvGrpSpPr>
        <p:cNvPr id="207" name="Shape 207"/>
        <p:cNvGrpSpPr/>
        <p:nvPr/>
      </p:nvGrpSpPr>
      <p:grpSpPr>
        <a:xfrm>
          <a:off x="0" y="0"/>
          <a:ext cx="0" cy="0"/>
          <a:chOff x="0" y="0"/>
          <a:chExt cx="0" cy="0"/>
        </a:xfrm>
      </p:grpSpPr>
      <p:sp>
        <p:nvSpPr>
          <p:cNvPr id="208" name="Google Shape;208;p36"/>
          <p:cNvSpPr/>
          <p:nvPr/>
        </p:nvSpPr>
        <p:spPr>
          <a:xfrm>
            <a:off x="932480" y="1129225"/>
            <a:ext cx="3806700" cy="28848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6"/>
          <p:cNvSpPr txBox="1"/>
          <p:nvPr>
            <p:ph type="title"/>
          </p:nvPr>
        </p:nvSpPr>
        <p:spPr>
          <a:xfrm>
            <a:off x="5416300" y="1418416"/>
            <a:ext cx="2610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a:buNone/>
              <a:defRPr b="1" sz="2400">
                <a:latin typeface="Raleway"/>
                <a:ea typeface="Raleway"/>
                <a:cs typeface="Raleway"/>
                <a:sym typeface="Raleway"/>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10" name="Google Shape;210;p36"/>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211" name="Google Shape;211;p36"/>
          <p:cNvSpPr txBox="1"/>
          <p:nvPr>
            <p:ph idx="1" type="body"/>
          </p:nvPr>
        </p:nvSpPr>
        <p:spPr>
          <a:xfrm>
            <a:off x="5412625" y="2267441"/>
            <a:ext cx="2610900" cy="24627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2" name="Google Shape;212;p36"/>
          <p:cNvSpPr txBox="1"/>
          <p:nvPr>
            <p:ph idx="2" type="title"/>
          </p:nvPr>
        </p:nvSpPr>
        <p:spPr>
          <a:xfrm>
            <a:off x="932475" y="1366865"/>
            <a:ext cx="3806700" cy="194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13" name="Google Shape;213;p36"/>
          <p:cNvSpPr txBox="1"/>
          <p:nvPr>
            <p:ph idx="3" type="title"/>
          </p:nvPr>
        </p:nvSpPr>
        <p:spPr>
          <a:xfrm>
            <a:off x="1529056" y="3156065"/>
            <a:ext cx="2613300" cy="157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i="1"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i="1"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i="1"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i="1"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i="1"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i="1"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i="1"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i="1" sz="3000">
                <a:latin typeface="Raleway Medium"/>
                <a:ea typeface="Raleway Medium"/>
                <a:cs typeface="Raleway Medium"/>
                <a:sym typeface="Raleway Medium"/>
              </a:defRPr>
            </a:lvl9pPr>
          </a:lstStyle>
          <a:p/>
        </p:txBody>
      </p:sp>
      <p:pic>
        <p:nvPicPr>
          <p:cNvPr id="214" name="Google Shape;214;p36"/>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MAIN_POINT">
    <p:bg>
      <p:bgPr>
        <a:solidFill>
          <a:srgbClr val="FFF100"/>
        </a:solidFill>
      </p:bgPr>
    </p:bg>
    <p:spTree>
      <p:nvGrpSpPr>
        <p:cNvPr id="215" name="Shape 215"/>
        <p:cNvGrpSpPr/>
        <p:nvPr/>
      </p:nvGrpSpPr>
      <p:grpSpPr>
        <a:xfrm>
          <a:off x="0" y="0"/>
          <a:ext cx="0" cy="0"/>
          <a:chOff x="0" y="0"/>
          <a:chExt cx="0" cy="0"/>
        </a:xfrm>
      </p:grpSpPr>
      <p:sp>
        <p:nvSpPr>
          <p:cNvPr id="216" name="Google Shape;216;p37"/>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217" name="Google Shape;217;p37"/>
          <p:cNvSpPr txBox="1"/>
          <p:nvPr>
            <p:ph type="title"/>
          </p:nvPr>
        </p:nvSpPr>
        <p:spPr>
          <a:xfrm>
            <a:off x="1115850" y="1129225"/>
            <a:ext cx="6912300" cy="194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18" name="Google Shape;218;p37"/>
          <p:cNvSpPr txBox="1"/>
          <p:nvPr>
            <p:ph idx="2" type="title"/>
          </p:nvPr>
        </p:nvSpPr>
        <p:spPr>
          <a:xfrm>
            <a:off x="2199150" y="2918425"/>
            <a:ext cx="4745700" cy="157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i="1"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i="1"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i="1"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i="1"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i="1"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i="1"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i="1"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i="1" sz="3000">
                <a:latin typeface="Raleway Medium"/>
                <a:ea typeface="Raleway Medium"/>
                <a:cs typeface="Raleway Medium"/>
                <a:sym typeface="Raleway Medium"/>
              </a:defRPr>
            </a:lvl9pPr>
          </a:lstStyle>
          <a:p/>
        </p:txBody>
      </p:sp>
      <p:pic>
        <p:nvPicPr>
          <p:cNvPr id="219" name="Google Shape;219;p37"/>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ull Quote">
  <p:cSld name="SECTION_TITLE_AND_DESCRIPTION">
    <p:spTree>
      <p:nvGrpSpPr>
        <p:cNvPr id="220" name="Shape 220"/>
        <p:cNvGrpSpPr/>
        <p:nvPr/>
      </p:nvGrpSpPr>
      <p:grpSpPr>
        <a:xfrm>
          <a:off x="0" y="0"/>
          <a:ext cx="0" cy="0"/>
          <a:chOff x="0" y="0"/>
          <a:chExt cx="0" cy="0"/>
        </a:xfrm>
      </p:grpSpPr>
      <p:sp>
        <p:nvSpPr>
          <p:cNvPr id="221" name="Google Shape;221;p38"/>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8"/>
          <p:cNvSpPr/>
          <p:nvPr/>
        </p:nvSpPr>
        <p:spPr>
          <a:xfrm>
            <a:off x="4572000" y="-125"/>
            <a:ext cx="4572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8"/>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224" name="Google Shape;224;p38"/>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25" name="Google Shape;225;p38"/>
          <p:cNvSpPr txBox="1"/>
          <p:nvPr>
            <p:ph idx="1" type="body"/>
          </p:nvPr>
        </p:nvSpPr>
        <p:spPr>
          <a:xfrm>
            <a:off x="458951" y="1971900"/>
            <a:ext cx="34641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6" name="Google Shape;226;p38"/>
          <p:cNvSpPr txBox="1"/>
          <p:nvPr>
            <p:ph idx="2" type="title"/>
          </p:nvPr>
        </p:nvSpPr>
        <p:spPr>
          <a:xfrm>
            <a:off x="5029050" y="1913281"/>
            <a:ext cx="3531300" cy="13359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aleway Medium"/>
              <a:buNone/>
              <a:defRPr sz="24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grpSp>
        <p:nvGrpSpPr>
          <p:cNvPr id="227" name="Google Shape;227;p38"/>
          <p:cNvGrpSpPr/>
          <p:nvPr/>
        </p:nvGrpSpPr>
        <p:grpSpPr>
          <a:xfrm>
            <a:off x="5143972" y="1477923"/>
            <a:ext cx="429391" cy="192076"/>
            <a:chOff x="3132125" y="740500"/>
            <a:chExt cx="693573" cy="310200"/>
          </a:xfrm>
        </p:grpSpPr>
        <p:sp>
          <p:nvSpPr>
            <p:cNvPr id="228" name="Google Shape;228;p38"/>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8"/>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 name="Google Shape;230;p38"/>
          <p:cNvSpPr txBox="1"/>
          <p:nvPr>
            <p:ph idx="3" type="title"/>
          </p:nvPr>
        </p:nvSpPr>
        <p:spPr>
          <a:xfrm>
            <a:off x="5047129" y="3642925"/>
            <a:ext cx="2763000" cy="8226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Font typeface="Raleway Medium"/>
              <a:buNone/>
              <a:defRPr sz="1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231" name="Google Shape;231;p38"/>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Number">
  <p:cSld name="CAPTION_ONLY">
    <p:spTree>
      <p:nvGrpSpPr>
        <p:cNvPr id="232" name="Shape 232"/>
        <p:cNvGrpSpPr/>
        <p:nvPr/>
      </p:nvGrpSpPr>
      <p:grpSpPr>
        <a:xfrm>
          <a:off x="0" y="0"/>
          <a:ext cx="0" cy="0"/>
          <a:chOff x="0" y="0"/>
          <a:chExt cx="0" cy="0"/>
        </a:xfrm>
      </p:grpSpPr>
      <p:sp>
        <p:nvSpPr>
          <p:cNvPr id="233" name="Google Shape;233;p39"/>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9"/>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Font typeface="Raleway Medium"/>
              <a:buNone/>
              <a:defRPr sz="3000">
                <a:latin typeface="Raleway Medium"/>
                <a:ea typeface="Raleway Medium"/>
                <a:cs typeface="Raleway Medium"/>
                <a:sym typeface="Raleway Medium"/>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35" name="Google Shape;235;p39"/>
          <p:cNvSpPr txBox="1"/>
          <p:nvPr>
            <p:ph idx="1" type="body"/>
          </p:nvPr>
        </p:nvSpPr>
        <p:spPr>
          <a:xfrm>
            <a:off x="458952" y="1971900"/>
            <a:ext cx="35457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6" name="Google Shape;236;p39"/>
          <p:cNvSpPr txBox="1"/>
          <p:nvPr>
            <p:ph idx="2" type="title"/>
          </p:nvPr>
        </p:nvSpPr>
        <p:spPr>
          <a:xfrm>
            <a:off x="4572150" y="1473450"/>
            <a:ext cx="4572000" cy="198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Font typeface="Roboto Slab"/>
              <a:buNone/>
              <a:defRPr b="1" sz="12000">
                <a:latin typeface="Roboto Slab"/>
                <a:ea typeface="Roboto Slab"/>
                <a:cs typeface="Roboto Slab"/>
                <a:sym typeface="Roboto Slab"/>
              </a:defRPr>
            </a:lvl1pPr>
            <a:lvl2pPr lvl="1" rtl="0">
              <a:spcBef>
                <a:spcPts val="0"/>
              </a:spcBef>
              <a:spcAft>
                <a:spcPts val="0"/>
              </a:spcAft>
              <a:buSzPts val="3000"/>
              <a:buFont typeface="Raleway Medium"/>
              <a:buNone/>
              <a:defRPr sz="3000">
                <a:latin typeface="Raleway Medium"/>
                <a:ea typeface="Raleway Medium"/>
                <a:cs typeface="Raleway Medium"/>
                <a:sym typeface="Raleway Medium"/>
              </a:defRPr>
            </a:lvl2pPr>
            <a:lvl3pPr lvl="2" rtl="0">
              <a:spcBef>
                <a:spcPts val="0"/>
              </a:spcBef>
              <a:spcAft>
                <a:spcPts val="0"/>
              </a:spcAft>
              <a:buSzPts val="3000"/>
              <a:buFont typeface="Raleway Medium"/>
              <a:buNone/>
              <a:defRPr sz="3000">
                <a:latin typeface="Raleway Medium"/>
                <a:ea typeface="Raleway Medium"/>
                <a:cs typeface="Raleway Medium"/>
                <a:sym typeface="Raleway Medium"/>
              </a:defRPr>
            </a:lvl3pPr>
            <a:lvl4pPr lvl="3" rtl="0">
              <a:spcBef>
                <a:spcPts val="0"/>
              </a:spcBef>
              <a:spcAft>
                <a:spcPts val="0"/>
              </a:spcAft>
              <a:buSzPts val="3000"/>
              <a:buFont typeface="Raleway Medium"/>
              <a:buNone/>
              <a:defRPr sz="3000">
                <a:latin typeface="Raleway Medium"/>
                <a:ea typeface="Raleway Medium"/>
                <a:cs typeface="Raleway Medium"/>
                <a:sym typeface="Raleway Medium"/>
              </a:defRPr>
            </a:lvl4pPr>
            <a:lvl5pPr lvl="4" rtl="0">
              <a:spcBef>
                <a:spcPts val="0"/>
              </a:spcBef>
              <a:spcAft>
                <a:spcPts val="0"/>
              </a:spcAft>
              <a:buSzPts val="3000"/>
              <a:buFont typeface="Raleway Medium"/>
              <a:buNone/>
              <a:defRPr sz="3000">
                <a:latin typeface="Raleway Medium"/>
                <a:ea typeface="Raleway Medium"/>
                <a:cs typeface="Raleway Medium"/>
                <a:sym typeface="Raleway Medium"/>
              </a:defRPr>
            </a:lvl5pPr>
            <a:lvl6pPr lvl="5" rtl="0">
              <a:spcBef>
                <a:spcPts val="0"/>
              </a:spcBef>
              <a:spcAft>
                <a:spcPts val="0"/>
              </a:spcAft>
              <a:buSzPts val="3000"/>
              <a:buFont typeface="Raleway Medium"/>
              <a:buNone/>
              <a:defRPr sz="3000">
                <a:latin typeface="Raleway Medium"/>
                <a:ea typeface="Raleway Medium"/>
                <a:cs typeface="Raleway Medium"/>
                <a:sym typeface="Raleway Medium"/>
              </a:defRPr>
            </a:lvl6pPr>
            <a:lvl7pPr lvl="6" rtl="0">
              <a:spcBef>
                <a:spcPts val="0"/>
              </a:spcBef>
              <a:spcAft>
                <a:spcPts val="0"/>
              </a:spcAft>
              <a:buSzPts val="3000"/>
              <a:buFont typeface="Raleway Medium"/>
              <a:buNone/>
              <a:defRPr sz="3000">
                <a:latin typeface="Raleway Medium"/>
                <a:ea typeface="Raleway Medium"/>
                <a:cs typeface="Raleway Medium"/>
                <a:sym typeface="Raleway Medium"/>
              </a:defRPr>
            </a:lvl7pPr>
            <a:lvl8pPr lvl="7" rtl="0">
              <a:spcBef>
                <a:spcPts val="0"/>
              </a:spcBef>
              <a:spcAft>
                <a:spcPts val="0"/>
              </a:spcAft>
              <a:buSzPts val="3000"/>
              <a:buFont typeface="Raleway Medium"/>
              <a:buNone/>
              <a:defRPr sz="3000">
                <a:latin typeface="Raleway Medium"/>
                <a:ea typeface="Raleway Medium"/>
                <a:cs typeface="Raleway Medium"/>
                <a:sym typeface="Raleway Medium"/>
              </a:defRPr>
            </a:lvl8pPr>
            <a:lvl9pPr lvl="8" rtl="0">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37" name="Google Shape;237;p39"/>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238" name="Google Shape;238;p39"/>
          <p:cNvSpPr txBox="1"/>
          <p:nvPr>
            <p:ph idx="3" type="title"/>
          </p:nvPr>
        </p:nvSpPr>
        <p:spPr>
          <a:xfrm>
            <a:off x="4572325" y="3269700"/>
            <a:ext cx="4572000" cy="849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i="1" sz="1400">
                <a:latin typeface="Raleway Medium"/>
                <a:ea typeface="Raleway Medium"/>
                <a:cs typeface="Raleway Medium"/>
                <a:sym typeface="Raleway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39" name="Google Shape;239;p39"/>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White">
  <p:cSld name="BIG_NUMBER">
    <p:spTree>
      <p:nvGrpSpPr>
        <p:cNvPr id="240" name="Shape 240"/>
        <p:cNvGrpSpPr/>
        <p:nvPr/>
      </p:nvGrpSpPr>
      <p:grpSpPr>
        <a:xfrm>
          <a:off x="0" y="0"/>
          <a:ext cx="0" cy="0"/>
          <a:chOff x="0" y="0"/>
          <a:chExt cx="0" cy="0"/>
        </a:xfrm>
      </p:grpSpPr>
      <p:sp>
        <p:nvSpPr>
          <p:cNvPr id="241" name="Google Shape;241;p40"/>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grpSp>
        <p:nvGrpSpPr>
          <p:cNvPr id="242" name="Google Shape;242;p40"/>
          <p:cNvGrpSpPr/>
          <p:nvPr/>
        </p:nvGrpSpPr>
        <p:grpSpPr>
          <a:xfrm>
            <a:off x="4316722" y="1700165"/>
            <a:ext cx="542721" cy="242763"/>
            <a:chOff x="3132125" y="740500"/>
            <a:chExt cx="693573" cy="310200"/>
          </a:xfrm>
        </p:grpSpPr>
        <p:sp>
          <p:nvSpPr>
            <p:cNvPr id="243" name="Google Shape;243;p40"/>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0"/>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40"/>
          <p:cNvSpPr txBox="1"/>
          <p:nvPr>
            <p:ph type="title"/>
          </p:nvPr>
        </p:nvSpPr>
        <p:spPr>
          <a:xfrm>
            <a:off x="1131938" y="2099125"/>
            <a:ext cx="6912300" cy="141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aleway Medium"/>
              <a:buNone/>
              <a:defRPr sz="3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46" name="Google Shape;246;p40"/>
          <p:cNvSpPr txBox="1"/>
          <p:nvPr>
            <p:ph idx="2" type="title"/>
          </p:nvPr>
        </p:nvSpPr>
        <p:spPr>
          <a:xfrm>
            <a:off x="1131950" y="3375625"/>
            <a:ext cx="6912300" cy="157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
              <a:buFont typeface="Raleway Medium"/>
              <a:buNone/>
              <a:defRPr sz="1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247" name="Google Shape;247;p40"/>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Yellow">
  <p:cSld name="BIG_NUMBER_1">
    <p:bg>
      <p:bgPr>
        <a:solidFill>
          <a:srgbClr val="FFF100"/>
        </a:solidFill>
      </p:bgPr>
    </p:bg>
    <p:spTree>
      <p:nvGrpSpPr>
        <p:cNvPr id="248" name="Shape 248"/>
        <p:cNvGrpSpPr/>
        <p:nvPr/>
      </p:nvGrpSpPr>
      <p:grpSpPr>
        <a:xfrm>
          <a:off x="0" y="0"/>
          <a:ext cx="0" cy="0"/>
          <a:chOff x="0" y="0"/>
          <a:chExt cx="0" cy="0"/>
        </a:xfrm>
      </p:grpSpPr>
      <p:sp>
        <p:nvSpPr>
          <p:cNvPr id="249" name="Google Shape;249;p41"/>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grpSp>
        <p:nvGrpSpPr>
          <p:cNvPr id="250" name="Google Shape;250;p41"/>
          <p:cNvGrpSpPr/>
          <p:nvPr/>
        </p:nvGrpSpPr>
        <p:grpSpPr>
          <a:xfrm>
            <a:off x="4316722" y="1700165"/>
            <a:ext cx="542721" cy="242763"/>
            <a:chOff x="3132125" y="740500"/>
            <a:chExt cx="693573" cy="310200"/>
          </a:xfrm>
        </p:grpSpPr>
        <p:sp>
          <p:nvSpPr>
            <p:cNvPr id="251" name="Google Shape;251;p41"/>
            <p:cNvSpPr/>
            <p:nvPr/>
          </p:nvSpPr>
          <p:spPr>
            <a:xfrm rot="5400000">
              <a:off x="3132125"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1"/>
            <p:cNvSpPr/>
            <p:nvPr/>
          </p:nvSpPr>
          <p:spPr>
            <a:xfrm rot="5400000">
              <a:off x="3515498" y="740500"/>
              <a:ext cx="310200" cy="310200"/>
            </a:xfrm>
            <a:prstGeom prst="rtTriangle">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41"/>
          <p:cNvSpPr txBox="1"/>
          <p:nvPr>
            <p:ph type="title"/>
          </p:nvPr>
        </p:nvSpPr>
        <p:spPr>
          <a:xfrm>
            <a:off x="1131938" y="2099125"/>
            <a:ext cx="6912300" cy="141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Raleway Medium"/>
              <a:buNone/>
              <a:defRPr sz="3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54" name="Google Shape;254;p41"/>
          <p:cNvSpPr txBox="1"/>
          <p:nvPr>
            <p:ph idx="2" type="title"/>
          </p:nvPr>
        </p:nvSpPr>
        <p:spPr>
          <a:xfrm>
            <a:off x="1131950" y="3375625"/>
            <a:ext cx="6912300" cy="157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
              <a:buFont typeface="Raleway Medium"/>
              <a:buNone/>
              <a:defRPr sz="1000">
                <a:latin typeface="Raleway Medium"/>
                <a:ea typeface="Raleway Medium"/>
                <a:cs typeface="Raleway Medium"/>
                <a:sym typeface="Raleway Medium"/>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pic>
        <p:nvPicPr>
          <p:cNvPr id="255" name="Google Shape;255;p41"/>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out Text">
  <p:cSld name="SECTION_HEADER_1_1">
    <p:bg>
      <p:bgPr>
        <a:solidFill>
          <a:srgbClr val="FFFFFF"/>
        </a:solidFill>
      </p:bgPr>
    </p:bg>
    <p:spTree>
      <p:nvGrpSpPr>
        <p:cNvPr id="25" name="Shape 25"/>
        <p:cNvGrpSpPr/>
        <p:nvPr/>
      </p:nvGrpSpPr>
      <p:grpSpPr>
        <a:xfrm>
          <a:off x="0" y="0"/>
          <a:ext cx="0" cy="0"/>
          <a:chOff x="0" y="0"/>
          <a:chExt cx="0" cy="0"/>
        </a:xfrm>
      </p:grpSpPr>
      <p:sp>
        <p:nvSpPr>
          <p:cNvPr id="26" name="Google Shape;26;p5"/>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solidFill>
                  <a:srgbClr val="000000"/>
                </a:solidFill>
              </a:defRPr>
            </a:lvl1pPr>
            <a:lvl2pPr lvl="1" rtl="0" algn="r">
              <a:buNone/>
              <a:defRPr sz="800">
                <a:solidFill>
                  <a:srgbClr val="000000"/>
                </a:solidFill>
              </a:defRPr>
            </a:lvl2pPr>
            <a:lvl3pPr lvl="2" rtl="0" algn="r">
              <a:buNone/>
              <a:defRPr sz="800">
                <a:solidFill>
                  <a:srgbClr val="000000"/>
                </a:solidFill>
              </a:defRPr>
            </a:lvl3pPr>
            <a:lvl4pPr lvl="3" rtl="0" algn="r">
              <a:buNone/>
              <a:defRPr sz="800">
                <a:solidFill>
                  <a:srgbClr val="000000"/>
                </a:solidFill>
              </a:defRPr>
            </a:lvl4pPr>
            <a:lvl5pPr lvl="4" rtl="0" algn="r">
              <a:buNone/>
              <a:defRPr sz="800">
                <a:solidFill>
                  <a:srgbClr val="000000"/>
                </a:solidFill>
              </a:defRPr>
            </a:lvl5pPr>
            <a:lvl6pPr lvl="5" rtl="0" algn="r">
              <a:buNone/>
              <a:defRPr sz="800">
                <a:solidFill>
                  <a:srgbClr val="000000"/>
                </a:solidFill>
              </a:defRPr>
            </a:lvl6pPr>
            <a:lvl7pPr lvl="6" rtl="0" algn="r">
              <a:buNone/>
              <a:defRPr sz="800">
                <a:solidFill>
                  <a:srgbClr val="000000"/>
                </a:solidFill>
              </a:defRPr>
            </a:lvl7pPr>
            <a:lvl8pPr lvl="7" rtl="0" algn="r">
              <a:buNone/>
              <a:defRPr sz="800">
                <a:solidFill>
                  <a:srgbClr val="000000"/>
                </a:solidFill>
              </a:defRPr>
            </a:lvl8pPr>
            <a:lvl9pPr lvl="8" rtl="0" algn="r">
              <a:buNone/>
              <a:defRPr sz="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5"/>
          <p:cNvSpPr txBox="1"/>
          <p:nvPr>
            <p:ph type="title"/>
          </p:nvPr>
        </p:nvSpPr>
        <p:spPr>
          <a:xfrm>
            <a:off x="1482475" y="1649225"/>
            <a:ext cx="6179100" cy="1458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6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pic>
        <p:nvPicPr>
          <p:cNvPr descr="SmartBug_Logo_FINAL.png" id="28" name="Google Shape;28;p5"/>
          <p:cNvPicPr preferRelativeResize="0"/>
          <p:nvPr/>
        </p:nvPicPr>
        <p:blipFill>
          <a:blip r:embed="rId2">
            <a:alphaModFix/>
          </a:blip>
          <a:stretch>
            <a:fillRect/>
          </a:stretch>
        </p:blipFill>
        <p:spPr>
          <a:xfrm>
            <a:off x="196025" y="4870875"/>
            <a:ext cx="698904" cy="1407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CUSTOM">
    <p:bg>
      <p:bgPr>
        <a:solidFill>
          <a:srgbClr val="657573">
            <a:alpha val="16150"/>
          </a:srgbClr>
        </a:solidFill>
      </p:bgPr>
    </p:bg>
    <p:spTree>
      <p:nvGrpSpPr>
        <p:cNvPr id="256" name="Shape 256"/>
        <p:cNvGrpSpPr/>
        <p:nvPr/>
      </p:nvGrpSpPr>
      <p:grpSpPr>
        <a:xfrm>
          <a:off x="0" y="0"/>
          <a:ext cx="0" cy="0"/>
          <a:chOff x="0" y="0"/>
          <a:chExt cx="0" cy="0"/>
        </a:xfrm>
      </p:grpSpPr>
      <p:sp>
        <p:nvSpPr>
          <p:cNvPr id="257" name="Google Shape;257;p42"/>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258" name="Google Shape;258;p42"/>
          <p:cNvSpPr txBox="1"/>
          <p:nvPr>
            <p:ph idx="1" type="subTitle"/>
          </p:nvPr>
        </p:nvSpPr>
        <p:spPr>
          <a:xfrm>
            <a:off x="911025"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59" name="Google Shape;259;p42"/>
          <p:cNvSpPr txBox="1"/>
          <p:nvPr>
            <p:ph idx="2" type="subTitle"/>
          </p:nvPr>
        </p:nvSpPr>
        <p:spPr>
          <a:xfrm>
            <a:off x="3532500"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60" name="Google Shape;260;p42"/>
          <p:cNvSpPr txBox="1"/>
          <p:nvPr>
            <p:ph idx="3" type="subTitle"/>
          </p:nvPr>
        </p:nvSpPr>
        <p:spPr>
          <a:xfrm>
            <a:off x="6153975" y="3416713"/>
            <a:ext cx="2079000" cy="70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61" name="Google Shape;261;p42"/>
          <p:cNvSpPr txBox="1"/>
          <p:nvPr>
            <p:ph type="title"/>
          </p:nvPr>
        </p:nvSpPr>
        <p:spPr>
          <a:xfrm>
            <a:off x="2088900" y="881275"/>
            <a:ext cx="4966200" cy="578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Raleway"/>
              <a:buNone/>
              <a:defRPr b="1" sz="2400">
                <a:latin typeface="Raleway"/>
                <a:ea typeface="Raleway"/>
                <a:cs typeface="Raleway"/>
                <a:sym typeface="Raleway"/>
              </a:defRPr>
            </a:lvl1pPr>
            <a:lvl2pPr lvl="1" rtl="0" algn="ctr">
              <a:spcBef>
                <a:spcPts val="0"/>
              </a:spcBef>
              <a:spcAft>
                <a:spcPts val="0"/>
              </a:spcAft>
              <a:buSzPts val="3000"/>
              <a:buFont typeface="Raleway Medium"/>
              <a:buNone/>
              <a:defRPr sz="3000">
                <a:latin typeface="Raleway Medium"/>
                <a:ea typeface="Raleway Medium"/>
                <a:cs typeface="Raleway Medium"/>
                <a:sym typeface="Raleway Medium"/>
              </a:defRPr>
            </a:lvl2pPr>
            <a:lvl3pPr lvl="2" rtl="0" algn="ctr">
              <a:spcBef>
                <a:spcPts val="0"/>
              </a:spcBef>
              <a:spcAft>
                <a:spcPts val="0"/>
              </a:spcAft>
              <a:buSzPts val="3000"/>
              <a:buFont typeface="Raleway Medium"/>
              <a:buNone/>
              <a:defRPr sz="3000">
                <a:latin typeface="Raleway Medium"/>
                <a:ea typeface="Raleway Medium"/>
                <a:cs typeface="Raleway Medium"/>
                <a:sym typeface="Raleway Medium"/>
              </a:defRPr>
            </a:lvl3pPr>
            <a:lvl4pPr lvl="3" rtl="0" algn="ctr">
              <a:spcBef>
                <a:spcPts val="0"/>
              </a:spcBef>
              <a:spcAft>
                <a:spcPts val="0"/>
              </a:spcAft>
              <a:buSzPts val="3000"/>
              <a:buFont typeface="Raleway Medium"/>
              <a:buNone/>
              <a:defRPr sz="3000">
                <a:latin typeface="Raleway Medium"/>
                <a:ea typeface="Raleway Medium"/>
                <a:cs typeface="Raleway Medium"/>
                <a:sym typeface="Raleway Medium"/>
              </a:defRPr>
            </a:lvl4pPr>
            <a:lvl5pPr lvl="4" rtl="0" algn="ctr">
              <a:spcBef>
                <a:spcPts val="0"/>
              </a:spcBef>
              <a:spcAft>
                <a:spcPts val="0"/>
              </a:spcAft>
              <a:buSzPts val="3000"/>
              <a:buFont typeface="Raleway Medium"/>
              <a:buNone/>
              <a:defRPr sz="3000">
                <a:latin typeface="Raleway Medium"/>
                <a:ea typeface="Raleway Medium"/>
                <a:cs typeface="Raleway Medium"/>
                <a:sym typeface="Raleway Medium"/>
              </a:defRPr>
            </a:lvl5pPr>
            <a:lvl6pPr lvl="5" rtl="0" algn="ctr">
              <a:spcBef>
                <a:spcPts val="0"/>
              </a:spcBef>
              <a:spcAft>
                <a:spcPts val="0"/>
              </a:spcAft>
              <a:buSzPts val="3000"/>
              <a:buFont typeface="Raleway Medium"/>
              <a:buNone/>
              <a:defRPr sz="3000">
                <a:latin typeface="Raleway Medium"/>
                <a:ea typeface="Raleway Medium"/>
                <a:cs typeface="Raleway Medium"/>
                <a:sym typeface="Raleway Medium"/>
              </a:defRPr>
            </a:lvl6pPr>
            <a:lvl7pPr lvl="6" rtl="0" algn="ctr">
              <a:spcBef>
                <a:spcPts val="0"/>
              </a:spcBef>
              <a:spcAft>
                <a:spcPts val="0"/>
              </a:spcAft>
              <a:buSzPts val="3000"/>
              <a:buFont typeface="Raleway Medium"/>
              <a:buNone/>
              <a:defRPr sz="3000">
                <a:latin typeface="Raleway Medium"/>
                <a:ea typeface="Raleway Medium"/>
                <a:cs typeface="Raleway Medium"/>
                <a:sym typeface="Raleway Medium"/>
              </a:defRPr>
            </a:lvl7pPr>
            <a:lvl8pPr lvl="7" rtl="0" algn="ctr">
              <a:spcBef>
                <a:spcPts val="0"/>
              </a:spcBef>
              <a:spcAft>
                <a:spcPts val="0"/>
              </a:spcAft>
              <a:buSzPts val="3000"/>
              <a:buFont typeface="Raleway Medium"/>
              <a:buNone/>
              <a:defRPr sz="3000">
                <a:latin typeface="Raleway Medium"/>
                <a:ea typeface="Raleway Medium"/>
                <a:cs typeface="Raleway Medium"/>
                <a:sym typeface="Raleway Medium"/>
              </a:defRPr>
            </a:lvl8pPr>
            <a:lvl9pPr lvl="8" rtl="0" algn="ctr">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262" name="Google Shape;262;p42"/>
          <p:cNvSpPr txBox="1"/>
          <p:nvPr>
            <p:ph idx="4" type="subTitle"/>
          </p:nvPr>
        </p:nvSpPr>
        <p:spPr>
          <a:xfrm>
            <a:off x="2506500" y="1394687"/>
            <a:ext cx="4131000" cy="578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pic>
        <p:nvPicPr>
          <p:cNvPr id="263" name="Google Shape;263;p42"/>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aption" type="blank">
  <p:cSld name="BLANK">
    <p:bg>
      <p:bgPr>
        <a:solidFill>
          <a:srgbClr val="FFFFFF"/>
        </a:solidFill>
      </p:bgPr>
    </p:bg>
    <p:spTree>
      <p:nvGrpSpPr>
        <p:cNvPr id="264" name="Shape 264"/>
        <p:cNvGrpSpPr/>
        <p:nvPr/>
      </p:nvGrpSpPr>
      <p:grpSpPr>
        <a:xfrm>
          <a:off x="0" y="0"/>
          <a:ext cx="0" cy="0"/>
          <a:chOff x="0" y="0"/>
          <a:chExt cx="0" cy="0"/>
        </a:xfrm>
      </p:grpSpPr>
      <p:sp>
        <p:nvSpPr>
          <p:cNvPr id="265" name="Google Shape;265;p43"/>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sp>
        <p:nvSpPr>
          <p:cNvPr id="266" name="Google Shape;266;p43"/>
          <p:cNvSpPr txBox="1"/>
          <p:nvPr>
            <p:ph type="title"/>
          </p:nvPr>
        </p:nvSpPr>
        <p:spPr>
          <a:xfrm>
            <a:off x="110780" y="4286692"/>
            <a:ext cx="38307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Raleway Medium"/>
              <a:buNone/>
              <a:defRPr i="1" sz="1400">
                <a:latin typeface="Raleway Medium"/>
                <a:ea typeface="Raleway Medium"/>
                <a:cs typeface="Raleway Medium"/>
                <a:sym typeface="Raleway Medium"/>
              </a:defRPr>
            </a:lvl1pPr>
            <a:lvl2pPr lvl="1" rtl="0">
              <a:spcBef>
                <a:spcPts val="0"/>
              </a:spcBef>
              <a:spcAft>
                <a:spcPts val="0"/>
              </a:spcAft>
              <a:buSzPts val="1400"/>
              <a:buFont typeface="Raleway Medium"/>
              <a:buNone/>
              <a:defRPr i="1" sz="1400">
                <a:latin typeface="Raleway Medium"/>
                <a:ea typeface="Raleway Medium"/>
                <a:cs typeface="Raleway Medium"/>
                <a:sym typeface="Raleway Medium"/>
              </a:defRPr>
            </a:lvl2pPr>
            <a:lvl3pPr lvl="2" rtl="0">
              <a:spcBef>
                <a:spcPts val="0"/>
              </a:spcBef>
              <a:spcAft>
                <a:spcPts val="0"/>
              </a:spcAft>
              <a:buSzPts val="1400"/>
              <a:buFont typeface="Raleway Medium"/>
              <a:buNone/>
              <a:defRPr i="1" sz="1400">
                <a:latin typeface="Raleway Medium"/>
                <a:ea typeface="Raleway Medium"/>
                <a:cs typeface="Raleway Medium"/>
                <a:sym typeface="Raleway Medium"/>
              </a:defRPr>
            </a:lvl3pPr>
            <a:lvl4pPr lvl="3" rtl="0">
              <a:spcBef>
                <a:spcPts val="0"/>
              </a:spcBef>
              <a:spcAft>
                <a:spcPts val="0"/>
              </a:spcAft>
              <a:buSzPts val="1400"/>
              <a:buFont typeface="Raleway Medium"/>
              <a:buNone/>
              <a:defRPr i="1" sz="1400">
                <a:latin typeface="Raleway Medium"/>
                <a:ea typeface="Raleway Medium"/>
                <a:cs typeface="Raleway Medium"/>
                <a:sym typeface="Raleway Medium"/>
              </a:defRPr>
            </a:lvl4pPr>
            <a:lvl5pPr lvl="4" rtl="0">
              <a:spcBef>
                <a:spcPts val="0"/>
              </a:spcBef>
              <a:spcAft>
                <a:spcPts val="0"/>
              </a:spcAft>
              <a:buSzPts val="1400"/>
              <a:buFont typeface="Raleway Medium"/>
              <a:buNone/>
              <a:defRPr i="1" sz="1400">
                <a:latin typeface="Raleway Medium"/>
                <a:ea typeface="Raleway Medium"/>
                <a:cs typeface="Raleway Medium"/>
                <a:sym typeface="Raleway Medium"/>
              </a:defRPr>
            </a:lvl5pPr>
            <a:lvl6pPr lvl="5" rtl="0">
              <a:spcBef>
                <a:spcPts val="0"/>
              </a:spcBef>
              <a:spcAft>
                <a:spcPts val="0"/>
              </a:spcAft>
              <a:buSzPts val="1400"/>
              <a:buFont typeface="Raleway Medium"/>
              <a:buNone/>
              <a:defRPr i="1" sz="1400">
                <a:latin typeface="Raleway Medium"/>
                <a:ea typeface="Raleway Medium"/>
                <a:cs typeface="Raleway Medium"/>
                <a:sym typeface="Raleway Medium"/>
              </a:defRPr>
            </a:lvl6pPr>
            <a:lvl7pPr lvl="6" rtl="0">
              <a:spcBef>
                <a:spcPts val="0"/>
              </a:spcBef>
              <a:spcAft>
                <a:spcPts val="0"/>
              </a:spcAft>
              <a:buSzPts val="1400"/>
              <a:buFont typeface="Raleway Medium"/>
              <a:buNone/>
              <a:defRPr i="1" sz="1400">
                <a:latin typeface="Raleway Medium"/>
                <a:ea typeface="Raleway Medium"/>
                <a:cs typeface="Raleway Medium"/>
                <a:sym typeface="Raleway Medium"/>
              </a:defRPr>
            </a:lvl7pPr>
            <a:lvl8pPr lvl="7" rtl="0">
              <a:spcBef>
                <a:spcPts val="0"/>
              </a:spcBef>
              <a:spcAft>
                <a:spcPts val="0"/>
              </a:spcAft>
              <a:buSzPts val="1400"/>
              <a:buFont typeface="Raleway Medium"/>
              <a:buNone/>
              <a:defRPr i="1" sz="1400">
                <a:latin typeface="Raleway Medium"/>
                <a:ea typeface="Raleway Medium"/>
                <a:cs typeface="Raleway Medium"/>
                <a:sym typeface="Raleway Medium"/>
              </a:defRPr>
            </a:lvl8pPr>
            <a:lvl9pPr lvl="8" rtl="0">
              <a:spcBef>
                <a:spcPts val="0"/>
              </a:spcBef>
              <a:spcAft>
                <a:spcPts val="0"/>
              </a:spcAft>
              <a:buSzPts val="1400"/>
              <a:buFont typeface="Raleway Medium"/>
              <a:buNone/>
              <a:defRPr i="1" sz="1400">
                <a:latin typeface="Raleway Medium"/>
                <a:ea typeface="Raleway Medium"/>
                <a:cs typeface="Raleway Medium"/>
                <a:sym typeface="Raleway Medium"/>
              </a:defRPr>
            </a:lvl9pPr>
          </a:lstStyle>
          <a:p/>
        </p:txBody>
      </p:sp>
      <p:pic>
        <p:nvPicPr>
          <p:cNvPr id="267" name="Google Shape;267;p43"/>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BLANK_2">
    <p:bg>
      <p:bgPr>
        <a:solidFill>
          <a:srgbClr val="FFFFFF"/>
        </a:solidFill>
      </p:bgPr>
    </p:bg>
    <p:spTree>
      <p:nvGrpSpPr>
        <p:cNvPr id="268" name="Shape 268"/>
        <p:cNvGrpSpPr/>
        <p:nvPr/>
      </p:nvGrpSpPr>
      <p:grpSpPr>
        <a:xfrm>
          <a:off x="0" y="0"/>
          <a:ext cx="0" cy="0"/>
          <a:chOff x="0" y="0"/>
          <a:chExt cx="0" cy="0"/>
        </a:xfrm>
      </p:grpSpPr>
      <p:sp>
        <p:nvSpPr>
          <p:cNvPr id="269" name="Google Shape;269;p44"/>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id="270" name="Google Shape;270;p44"/>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BLANK_1">
    <p:bg>
      <p:bgPr>
        <a:solidFill>
          <a:srgbClr val="000000"/>
        </a:solidFill>
      </p:bgPr>
    </p:bg>
    <p:spTree>
      <p:nvGrpSpPr>
        <p:cNvPr id="271" name="Shape 271"/>
        <p:cNvGrpSpPr/>
        <p:nvPr/>
      </p:nvGrpSpPr>
      <p:grpSpPr>
        <a:xfrm>
          <a:off x="0" y="0"/>
          <a:ext cx="0" cy="0"/>
          <a:chOff x="0" y="0"/>
          <a:chExt cx="0" cy="0"/>
        </a:xfrm>
      </p:grpSpPr>
      <p:sp>
        <p:nvSpPr>
          <p:cNvPr id="272" name="Google Shape;272;p45"/>
          <p:cNvSpPr txBox="1"/>
          <p:nvPr>
            <p:ph type="title"/>
          </p:nvPr>
        </p:nvSpPr>
        <p:spPr>
          <a:xfrm>
            <a:off x="1792350" y="2223750"/>
            <a:ext cx="5559300" cy="6960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solidFill>
                  <a:srgbClr val="FFFFFF"/>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73" name="Google Shape;273;p45"/>
          <p:cNvPicPr preferRelativeResize="0"/>
          <p:nvPr/>
        </p:nvPicPr>
        <p:blipFill>
          <a:blip r:embed="rId2">
            <a:alphaModFix/>
          </a:blip>
          <a:stretch>
            <a:fillRect/>
          </a:stretch>
        </p:blipFill>
        <p:spPr>
          <a:xfrm>
            <a:off x="3790088" y="1594076"/>
            <a:ext cx="1563823" cy="2843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
    <p:spTree>
      <p:nvGrpSpPr>
        <p:cNvPr id="274" name="Shape 274"/>
        <p:cNvGrpSpPr/>
        <p:nvPr/>
      </p:nvGrpSpPr>
      <p:grpSpPr>
        <a:xfrm>
          <a:off x="0" y="0"/>
          <a:ext cx="0" cy="0"/>
          <a:chOff x="0" y="0"/>
          <a:chExt cx="0" cy="0"/>
        </a:xfrm>
      </p:grpSpPr>
      <p:sp>
        <p:nvSpPr>
          <p:cNvPr id="275" name="Google Shape;275;p46"/>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id="276" name="Google Shape;276;p46"/>
          <p:cNvPicPr preferRelativeResize="0"/>
          <p:nvPr/>
        </p:nvPicPr>
        <p:blipFill>
          <a:blip r:embed="rId2">
            <a:alphaModFix/>
          </a:blip>
          <a:stretch>
            <a:fillRect/>
          </a:stretch>
        </p:blipFill>
        <p:spPr>
          <a:xfrm>
            <a:off x="138675" y="4876350"/>
            <a:ext cx="773846" cy="140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Next Steps 2">
  <p:cSld name="CUSTOM_3_1">
    <p:bg>
      <p:bgPr>
        <a:solidFill>
          <a:schemeClr val="lt1"/>
        </a:solid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 name="Google Shape;31;p6"/>
          <p:cNvSpPr txBox="1"/>
          <p:nvPr>
            <p:ph idx="1" type="body"/>
          </p:nvPr>
        </p:nvSpPr>
        <p:spPr>
          <a:xfrm>
            <a:off x="1643875" y="1798825"/>
            <a:ext cx="5042700" cy="252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6"/>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33" name="Google Shape;33;p6"/>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34" name="Google Shape;34;p6"/>
          <p:cNvSpPr/>
          <p:nvPr/>
        </p:nvSpPr>
        <p:spPr>
          <a:xfrm flipH="1" rot="10800000">
            <a:off x="986700" y="1478650"/>
            <a:ext cx="971100" cy="852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idx="2" type="body"/>
          </p:nvPr>
        </p:nvSpPr>
        <p:spPr>
          <a:xfrm>
            <a:off x="891450" y="1798825"/>
            <a:ext cx="1038300" cy="2525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Slab"/>
              <a:buChar char="■"/>
              <a:defRPr b="1">
                <a:latin typeface="Roboto Slab"/>
                <a:ea typeface="Roboto Slab"/>
                <a:cs typeface="Roboto Slab"/>
                <a:sym typeface="Roboto Slab"/>
              </a:defRPr>
            </a:lvl1pPr>
            <a:lvl2pPr indent="-342900" lvl="1" marL="914400" rtl="0">
              <a:spcBef>
                <a:spcPts val="1600"/>
              </a:spcBef>
              <a:spcAft>
                <a:spcPts val="0"/>
              </a:spcAft>
              <a:buSzPts val="1800"/>
              <a:buFont typeface="Roboto Slab"/>
              <a:buChar char="→"/>
              <a:defRPr b="1" sz="1800">
                <a:latin typeface="Roboto Slab"/>
                <a:ea typeface="Roboto Slab"/>
                <a:cs typeface="Roboto Slab"/>
                <a:sym typeface="Roboto Slab"/>
              </a:defRPr>
            </a:lvl2pPr>
            <a:lvl3pPr indent="-342900" lvl="2" marL="1371600" rtl="0">
              <a:spcBef>
                <a:spcPts val="1600"/>
              </a:spcBef>
              <a:spcAft>
                <a:spcPts val="0"/>
              </a:spcAft>
              <a:buSzPts val="1800"/>
              <a:buFont typeface="Roboto Slab"/>
              <a:buChar char="■"/>
              <a:defRPr b="1" sz="1800">
                <a:latin typeface="Roboto Slab"/>
                <a:ea typeface="Roboto Slab"/>
                <a:cs typeface="Roboto Slab"/>
                <a:sym typeface="Roboto Slab"/>
              </a:defRPr>
            </a:lvl3pPr>
            <a:lvl4pPr indent="-342900" lvl="3" marL="1828800" rtl="0">
              <a:spcBef>
                <a:spcPts val="1600"/>
              </a:spcBef>
              <a:spcAft>
                <a:spcPts val="0"/>
              </a:spcAft>
              <a:buSzPts val="1800"/>
              <a:buFont typeface="Roboto Slab"/>
              <a:buChar char="●"/>
              <a:defRPr b="1" sz="1800">
                <a:latin typeface="Roboto Slab"/>
                <a:ea typeface="Roboto Slab"/>
                <a:cs typeface="Roboto Slab"/>
                <a:sym typeface="Roboto Slab"/>
              </a:defRPr>
            </a:lvl4pPr>
            <a:lvl5pPr indent="-342900" lvl="4" marL="2286000" rtl="0">
              <a:spcBef>
                <a:spcPts val="1600"/>
              </a:spcBef>
              <a:spcAft>
                <a:spcPts val="0"/>
              </a:spcAft>
              <a:buSzPts val="1800"/>
              <a:buFont typeface="Roboto Slab"/>
              <a:buChar char="○"/>
              <a:defRPr b="1" sz="1800">
                <a:latin typeface="Roboto Slab"/>
                <a:ea typeface="Roboto Slab"/>
                <a:cs typeface="Roboto Slab"/>
                <a:sym typeface="Roboto Slab"/>
              </a:defRPr>
            </a:lvl5pPr>
            <a:lvl6pPr indent="-342900" lvl="5" marL="2743200" rtl="0">
              <a:spcBef>
                <a:spcPts val="1600"/>
              </a:spcBef>
              <a:spcAft>
                <a:spcPts val="0"/>
              </a:spcAft>
              <a:buSzPts val="1800"/>
              <a:buFont typeface="Roboto Slab"/>
              <a:buChar char="■"/>
              <a:defRPr b="1" sz="1800">
                <a:latin typeface="Roboto Slab"/>
                <a:ea typeface="Roboto Slab"/>
                <a:cs typeface="Roboto Slab"/>
                <a:sym typeface="Roboto Slab"/>
              </a:defRPr>
            </a:lvl6pPr>
            <a:lvl7pPr indent="-342900" lvl="6" marL="3200400" rtl="0">
              <a:spcBef>
                <a:spcPts val="1600"/>
              </a:spcBef>
              <a:spcAft>
                <a:spcPts val="0"/>
              </a:spcAft>
              <a:buSzPts val="1800"/>
              <a:buFont typeface="Roboto Slab"/>
              <a:buChar char="●"/>
              <a:defRPr b="1" sz="1800">
                <a:latin typeface="Roboto Slab"/>
                <a:ea typeface="Roboto Slab"/>
                <a:cs typeface="Roboto Slab"/>
                <a:sym typeface="Roboto Slab"/>
              </a:defRPr>
            </a:lvl7pPr>
            <a:lvl8pPr indent="-342900" lvl="7" marL="3657600" rtl="0">
              <a:spcBef>
                <a:spcPts val="1600"/>
              </a:spcBef>
              <a:spcAft>
                <a:spcPts val="0"/>
              </a:spcAft>
              <a:buSzPts val="1800"/>
              <a:buFont typeface="Roboto Slab"/>
              <a:buChar char="○"/>
              <a:defRPr b="1" sz="1800">
                <a:latin typeface="Roboto Slab"/>
                <a:ea typeface="Roboto Slab"/>
                <a:cs typeface="Roboto Slab"/>
                <a:sym typeface="Roboto Slab"/>
              </a:defRPr>
            </a:lvl8pPr>
            <a:lvl9pPr indent="-342900" lvl="8" marL="4114800" rtl="0">
              <a:spcBef>
                <a:spcPts val="1600"/>
              </a:spcBef>
              <a:spcAft>
                <a:spcPts val="1600"/>
              </a:spcAft>
              <a:buSzPts val="1800"/>
              <a:buFont typeface="Roboto Slab"/>
              <a:buChar char="■"/>
              <a:defRPr b="1" sz="1800">
                <a:latin typeface="Roboto Slab"/>
                <a:ea typeface="Roboto Slab"/>
                <a:cs typeface="Roboto Slab"/>
                <a:sym typeface="Roboto Slab"/>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1 Column" type="tx">
  <p:cSld name="TITLE_AND_BODY">
    <p:spTree>
      <p:nvGrpSpPr>
        <p:cNvPr id="36" name="Shape 36"/>
        <p:cNvGrpSpPr/>
        <p:nvPr/>
      </p:nvGrpSpPr>
      <p:grpSpPr>
        <a:xfrm>
          <a:off x="0" y="0"/>
          <a:ext cx="0" cy="0"/>
          <a:chOff x="0" y="0"/>
          <a:chExt cx="0" cy="0"/>
        </a:xfrm>
      </p:grpSpPr>
      <p:sp>
        <p:nvSpPr>
          <p:cNvPr id="37" name="Google Shape;37;p7"/>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464100" y="506942"/>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Raleway Medium"/>
              <a:buNone/>
              <a:defRPr sz="3000">
                <a:latin typeface="Raleway Medium"/>
                <a:ea typeface="Raleway Medium"/>
                <a:cs typeface="Raleway Medium"/>
                <a:sym typeface="Raleway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7"/>
          <p:cNvSpPr txBox="1"/>
          <p:nvPr>
            <p:ph idx="1" type="body"/>
          </p:nvPr>
        </p:nvSpPr>
        <p:spPr>
          <a:xfrm>
            <a:off x="1093775" y="1503100"/>
            <a:ext cx="7738500" cy="2760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7"/>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41" name="Google Shape;41;p7"/>
          <p:cNvPicPr preferRelativeResize="0"/>
          <p:nvPr/>
        </p:nvPicPr>
        <p:blipFill>
          <a:blip r:embed="rId2">
            <a:alphaModFix/>
          </a:blip>
          <a:stretch>
            <a:fillRect/>
          </a:stretch>
        </p:blipFill>
        <p:spPr>
          <a:xfrm>
            <a:off x="196025" y="4870875"/>
            <a:ext cx="698904" cy="1407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2 Columns" type="twoColTx">
  <p:cSld name="TITLE_AND_TWO_COLUMNS">
    <p:spTree>
      <p:nvGrpSpPr>
        <p:cNvPr id="42" name="Shape 42"/>
        <p:cNvGrpSpPr/>
        <p:nvPr/>
      </p:nvGrpSpPr>
      <p:grpSpPr>
        <a:xfrm>
          <a:off x="0" y="0"/>
          <a:ext cx="0" cy="0"/>
          <a:chOff x="0" y="0"/>
          <a:chExt cx="0" cy="0"/>
        </a:xfrm>
      </p:grpSpPr>
      <p:sp>
        <p:nvSpPr>
          <p:cNvPr id="43" name="Google Shape;43;p8"/>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64100" y="511625"/>
            <a:ext cx="8520600" cy="7713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Raleway Medium"/>
              <a:buNone/>
              <a:defRPr sz="3000">
                <a:latin typeface="Raleway Medium"/>
                <a:ea typeface="Raleway Medium"/>
                <a:cs typeface="Raleway Medium"/>
                <a:sym typeface="Raleway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5" name="Google Shape;45;p8"/>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46" name="Google Shape;46;p8"/>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47" name="Google Shape;47;p8"/>
          <p:cNvSpPr txBox="1"/>
          <p:nvPr>
            <p:ph idx="1" type="body"/>
          </p:nvPr>
        </p:nvSpPr>
        <p:spPr>
          <a:xfrm>
            <a:off x="1341735" y="1729085"/>
            <a:ext cx="3460200" cy="25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8" name="Google Shape;48;p8"/>
          <p:cNvSpPr txBox="1"/>
          <p:nvPr>
            <p:ph idx="2" type="body"/>
          </p:nvPr>
        </p:nvSpPr>
        <p:spPr>
          <a:xfrm>
            <a:off x="5292035" y="1729085"/>
            <a:ext cx="3180000" cy="25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type="title"/>
          </p:nvPr>
        </p:nvSpPr>
        <p:spPr>
          <a:xfrm>
            <a:off x="464100" y="51625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Raleway Medium"/>
              <a:buNone/>
              <a:defRPr sz="3000">
                <a:latin typeface="Raleway Medium"/>
                <a:ea typeface="Raleway Medium"/>
                <a:cs typeface="Raleway Medium"/>
                <a:sym typeface="Raleway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9"/>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53" name="Google Shape;53;p9"/>
          <p:cNvPicPr preferRelativeResize="0"/>
          <p:nvPr/>
        </p:nvPicPr>
        <p:blipFill>
          <a:blip r:embed="rId2">
            <a:alphaModFix/>
          </a:blip>
          <a:stretch>
            <a:fillRect/>
          </a:stretch>
        </p:blipFill>
        <p:spPr>
          <a:xfrm>
            <a:off x="196025" y="4870875"/>
            <a:ext cx="698904" cy="14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ONE_COLUMN_TEXT">
    <p:spTree>
      <p:nvGrpSpPr>
        <p:cNvPr id="54" name="Shape 54"/>
        <p:cNvGrpSpPr/>
        <p:nvPr/>
      </p:nvGrpSpPr>
      <p:grpSpPr>
        <a:xfrm>
          <a:off x="0" y="0"/>
          <a:ext cx="0" cy="0"/>
          <a:chOff x="0" y="0"/>
          <a:chExt cx="0" cy="0"/>
        </a:xfrm>
      </p:grpSpPr>
      <p:sp>
        <p:nvSpPr>
          <p:cNvPr id="55" name="Google Shape;55;p10"/>
          <p:cNvSpPr/>
          <p:nvPr/>
        </p:nvSpPr>
        <p:spPr>
          <a:xfrm rot="5400000">
            <a:off x="0" y="200100"/>
            <a:ext cx="2181000" cy="2181000"/>
          </a:xfrm>
          <a:prstGeom prst="rtTriangl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type="title"/>
          </p:nvPr>
        </p:nvSpPr>
        <p:spPr>
          <a:xfrm>
            <a:off x="464101" y="515900"/>
            <a:ext cx="3657900" cy="14151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Raleway Medium"/>
              <a:buNone/>
              <a:defRPr sz="3000">
                <a:latin typeface="Raleway Medium"/>
                <a:ea typeface="Raleway Medium"/>
                <a:cs typeface="Raleway Medium"/>
                <a:sym typeface="Raleway Medium"/>
              </a:defRPr>
            </a:lvl1pPr>
            <a:lvl2pPr lvl="1">
              <a:spcBef>
                <a:spcPts val="0"/>
              </a:spcBef>
              <a:spcAft>
                <a:spcPts val="0"/>
              </a:spcAft>
              <a:buSzPts val="3000"/>
              <a:buFont typeface="Raleway Medium"/>
              <a:buNone/>
              <a:defRPr sz="3000">
                <a:latin typeface="Raleway Medium"/>
                <a:ea typeface="Raleway Medium"/>
                <a:cs typeface="Raleway Medium"/>
                <a:sym typeface="Raleway Medium"/>
              </a:defRPr>
            </a:lvl2pPr>
            <a:lvl3pPr lvl="2">
              <a:spcBef>
                <a:spcPts val="0"/>
              </a:spcBef>
              <a:spcAft>
                <a:spcPts val="0"/>
              </a:spcAft>
              <a:buSzPts val="3000"/>
              <a:buFont typeface="Raleway Medium"/>
              <a:buNone/>
              <a:defRPr sz="3000">
                <a:latin typeface="Raleway Medium"/>
                <a:ea typeface="Raleway Medium"/>
                <a:cs typeface="Raleway Medium"/>
                <a:sym typeface="Raleway Medium"/>
              </a:defRPr>
            </a:lvl3pPr>
            <a:lvl4pPr lvl="3">
              <a:spcBef>
                <a:spcPts val="0"/>
              </a:spcBef>
              <a:spcAft>
                <a:spcPts val="0"/>
              </a:spcAft>
              <a:buSzPts val="3000"/>
              <a:buFont typeface="Raleway Medium"/>
              <a:buNone/>
              <a:defRPr sz="3000">
                <a:latin typeface="Raleway Medium"/>
                <a:ea typeface="Raleway Medium"/>
                <a:cs typeface="Raleway Medium"/>
                <a:sym typeface="Raleway Medium"/>
              </a:defRPr>
            </a:lvl4pPr>
            <a:lvl5pPr lvl="4">
              <a:spcBef>
                <a:spcPts val="0"/>
              </a:spcBef>
              <a:spcAft>
                <a:spcPts val="0"/>
              </a:spcAft>
              <a:buSzPts val="3000"/>
              <a:buFont typeface="Raleway Medium"/>
              <a:buNone/>
              <a:defRPr sz="3000">
                <a:latin typeface="Raleway Medium"/>
                <a:ea typeface="Raleway Medium"/>
                <a:cs typeface="Raleway Medium"/>
                <a:sym typeface="Raleway Medium"/>
              </a:defRPr>
            </a:lvl5pPr>
            <a:lvl6pPr lvl="5">
              <a:spcBef>
                <a:spcPts val="0"/>
              </a:spcBef>
              <a:spcAft>
                <a:spcPts val="0"/>
              </a:spcAft>
              <a:buSzPts val="3000"/>
              <a:buFont typeface="Raleway Medium"/>
              <a:buNone/>
              <a:defRPr sz="3000">
                <a:latin typeface="Raleway Medium"/>
                <a:ea typeface="Raleway Medium"/>
                <a:cs typeface="Raleway Medium"/>
                <a:sym typeface="Raleway Medium"/>
              </a:defRPr>
            </a:lvl6pPr>
            <a:lvl7pPr lvl="6">
              <a:spcBef>
                <a:spcPts val="0"/>
              </a:spcBef>
              <a:spcAft>
                <a:spcPts val="0"/>
              </a:spcAft>
              <a:buSzPts val="3000"/>
              <a:buFont typeface="Raleway Medium"/>
              <a:buNone/>
              <a:defRPr sz="3000">
                <a:latin typeface="Raleway Medium"/>
                <a:ea typeface="Raleway Medium"/>
                <a:cs typeface="Raleway Medium"/>
                <a:sym typeface="Raleway Medium"/>
              </a:defRPr>
            </a:lvl7pPr>
            <a:lvl8pPr lvl="7">
              <a:spcBef>
                <a:spcPts val="0"/>
              </a:spcBef>
              <a:spcAft>
                <a:spcPts val="0"/>
              </a:spcAft>
              <a:buSzPts val="3000"/>
              <a:buFont typeface="Raleway Medium"/>
              <a:buNone/>
              <a:defRPr sz="3000">
                <a:latin typeface="Raleway Medium"/>
                <a:ea typeface="Raleway Medium"/>
                <a:cs typeface="Raleway Medium"/>
                <a:sym typeface="Raleway Medium"/>
              </a:defRPr>
            </a:lvl8pPr>
            <a:lvl9pPr lvl="8">
              <a:spcBef>
                <a:spcPts val="0"/>
              </a:spcBef>
              <a:spcAft>
                <a:spcPts val="0"/>
              </a:spcAft>
              <a:buSzPts val="3000"/>
              <a:buFont typeface="Raleway Medium"/>
              <a:buNone/>
              <a:defRPr sz="3000">
                <a:latin typeface="Raleway Medium"/>
                <a:ea typeface="Raleway Medium"/>
                <a:cs typeface="Raleway Medium"/>
                <a:sym typeface="Raleway Medium"/>
              </a:defRPr>
            </a:lvl9pPr>
          </a:lstStyle>
          <a:p/>
        </p:txBody>
      </p:sp>
      <p:sp>
        <p:nvSpPr>
          <p:cNvPr id="57" name="Google Shape;57;p10"/>
          <p:cNvSpPr txBox="1"/>
          <p:nvPr>
            <p:ph idx="12" type="sldNum"/>
          </p:nvPr>
        </p:nvSpPr>
        <p:spPr>
          <a:xfrm>
            <a:off x="8510068" y="4749892"/>
            <a:ext cx="548700" cy="393600"/>
          </a:xfrm>
          <a:prstGeom prst="rect">
            <a:avLst/>
          </a:prstGeom>
          <a:noFill/>
          <a:ln>
            <a:noFill/>
          </a:ln>
        </p:spPr>
        <p:txBody>
          <a:bodyPr anchorCtr="0" anchor="ctr" bIns="91425" lIns="91425" spcFirstLastPara="1" rIns="91425" wrap="square" tIns="91425">
            <a:noAutofit/>
          </a:bodyPr>
          <a:lstStyle>
            <a:lvl1pPr lvl="0" rtl="0" algn="r">
              <a:buNone/>
              <a:defRPr sz="800"/>
            </a:lvl1pPr>
            <a:lvl2pPr lvl="1" rtl="0" algn="r">
              <a:buNone/>
              <a:defRPr sz="800"/>
            </a:lvl2pPr>
            <a:lvl3pPr lvl="2" rtl="0" algn="r">
              <a:buNone/>
              <a:defRPr sz="800"/>
            </a:lvl3pPr>
            <a:lvl4pPr lvl="3" rtl="0" algn="r">
              <a:buNone/>
              <a:defRPr sz="800"/>
            </a:lvl4pPr>
            <a:lvl5pPr lvl="4" rtl="0" algn="r">
              <a:buNone/>
              <a:defRPr sz="800"/>
            </a:lvl5pPr>
            <a:lvl6pPr lvl="5" rtl="0" algn="r">
              <a:buNone/>
              <a:defRPr sz="800"/>
            </a:lvl6pPr>
            <a:lvl7pPr lvl="6" rtl="0" algn="r">
              <a:buNone/>
              <a:defRPr sz="800"/>
            </a:lvl7pPr>
            <a:lvl8pPr lvl="7" rtl="0" algn="r">
              <a:buNone/>
              <a:defRPr sz="800"/>
            </a:lvl8pPr>
            <a:lvl9pPr lvl="8" rtl="0" algn="r">
              <a:buNone/>
              <a:defRPr sz="800"/>
            </a:lvl9pPr>
          </a:lstStyle>
          <a:p>
            <a:pPr indent="0" lvl="0" marL="0" rtl="0" algn="r">
              <a:spcBef>
                <a:spcPts val="0"/>
              </a:spcBef>
              <a:spcAft>
                <a:spcPts val="0"/>
              </a:spcAft>
              <a:buNone/>
            </a:pPr>
            <a:fld id="{00000000-1234-1234-1234-123412341234}" type="slidenum">
              <a:rPr lang="en"/>
              <a:t>‹#›</a:t>
            </a:fld>
            <a:endParaRPr/>
          </a:p>
        </p:txBody>
      </p:sp>
      <p:pic>
        <p:nvPicPr>
          <p:cNvPr descr="SmartBug_Logo_FINAL.png" id="58" name="Google Shape;58;p10"/>
          <p:cNvPicPr preferRelativeResize="0"/>
          <p:nvPr/>
        </p:nvPicPr>
        <p:blipFill>
          <a:blip r:embed="rId2">
            <a:alphaModFix/>
          </a:blip>
          <a:stretch>
            <a:fillRect/>
          </a:stretch>
        </p:blipFill>
        <p:spPr>
          <a:xfrm>
            <a:off x="196025" y="4870875"/>
            <a:ext cx="698904" cy="140700"/>
          </a:xfrm>
          <a:prstGeom prst="rect">
            <a:avLst/>
          </a:prstGeom>
          <a:noFill/>
          <a:ln>
            <a:noFill/>
          </a:ln>
        </p:spPr>
      </p:pic>
      <p:sp>
        <p:nvSpPr>
          <p:cNvPr id="59" name="Google Shape;59;p10"/>
          <p:cNvSpPr txBox="1"/>
          <p:nvPr>
            <p:ph idx="1" type="body"/>
          </p:nvPr>
        </p:nvSpPr>
        <p:spPr>
          <a:xfrm>
            <a:off x="458951" y="1971900"/>
            <a:ext cx="3464100" cy="246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2.xml"/><Relationship Id="rId11" Type="http://schemas.openxmlformats.org/officeDocument/2006/relationships/slideLayout" Target="../slideLayouts/slideLayout33.xml"/><Relationship Id="rId22" Type="http://schemas.openxmlformats.org/officeDocument/2006/relationships/slideLayout" Target="../slideLayouts/slideLayout44.xml"/><Relationship Id="rId10" Type="http://schemas.openxmlformats.org/officeDocument/2006/relationships/slideLayout" Target="../slideLayouts/slideLayout32.xml"/><Relationship Id="rId21" Type="http://schemas.openxmlformats.org/officeDocument/2006/relationships/slideLayout" Target="../slideLayouts/slideLayout43.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23" Type="http://schemas.openxmlformats.org/officeDocument/2006/relationships/theme" Target="../theme/theme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5" Type="http://schemas.openxmlformats.org/officeDocument/2006/relationships/slideLayout" Target="../slideLayouts/slideLayout27.xml"/><Relationship Id="rId19" Type="http://schemas.openxmlformats.org/officeDocument/2006/relationships/slideLayout" Target="../slideLayouts/slideLayout41.xml"/><Relationship Id="rId6" Type="http://schemas.openxmlformats.org/officeDocument/2006/relationships/slideLayout" Target="../slideLayouts/slideLayout28.xml"/><Relationship Id="rId18" Type="http://schemas.openxmlformats.org/officeDocument/2006/relationships/slideLayout" Target="../slideLayouts/slideLayout40.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094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Medium"/>
              <a:buNone/>
              <a:defRPr sz="2800">
                <a:latin typeface="Raleway Medium"/>
                <a:ea typeface="Raleway Medium"/>
                <a:cs typeface="Raleway Medium"/>
                <a:sym typeface="Raleway Medium"/>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aleway Medium"/>
              <a:buChar char="■"/>
              <a:defRPr sz="1800">
                <a:latin typeface="Raleway Medium"/>
                <a:ea typeface="Raleway Medium"/>
                <a:cs typeface="Raleway Medium"/>
                <a:sym typeface="Raleway Medium"/>
              </a:defRPr>
            </a:lvl1pPr>
            <a:lvl2pPr indent="-317500" lvl="1" marL="9144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2pPr>
            <a:lvl3pPr indent="-317500" lvl="2" marL="13716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3pPr>
            <a:lvl4pPr indent="-317500" lvl="3" marL="18288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4pPr>
            <a:lvl5pPr indent="-317500" lvl="4" marL="22860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5pPr>
            <a:lvl6pPr indent="-317500" lvl="5" marL="27432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6pPr>
            <a:lvl7pPr indent="-317500" lvl="6" marL="32004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7pPr>
            <a:lvl8pPr indent="-317500" lvl="7" marL="365760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8pPr>
            <a:lvl9pPr indent="-317500" lvl="8" marL="4114800">
              <a:lnSpc>
                <a:spcPct val="115000"/>
              </a:lnSpc>
              <a:spcBef>
                <a:spcPts val="1600"/>
              </a:spcBef>
              <a:spcAft>
                <a:spcPts val="1600"/>
              </a:spcAft>
              <a:buSzPts val="1400"/>
              <a:buFont typeface="Raleway Medium"/>
              <a:buChar char="■"/>
              <a:defRPr>
                <a:latin typeface="Raleway Medium"/>
                <a:ea typeface="Raleway Medium"/>
                <a:cs typeface="Raleway Medium"/>
                <a:sym typeface="Raleway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3094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Medium"/>
              <a:buNone/>
              <a:defRPr sz="2800">
                <a:latin typeface="Raleway Medium"/>
                <a:ea typeface="Raleway Medium"/>
                <a:cs typeface="Raleway Medium"/>
                <a:sym typeface="Raleway Medium"/>
              </a:defRPr>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143" name="Google Shape;143;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aleway Medium"/>
              <a:buChar char="■"/>
              <a:defRPr sz="1800">
                <a:latin typeface="Raleway Medium"/>
                <a:ea typeface="Raleway Medium"/>
                <a:cs typeface="Raleway Medium"/>
                <a:sym typeface="Raleway Medium"/>
              </a:defRPr>
            </a:lvl1pPr>
            <a:lvl2pPr indent="-317500" lvl="1" marL="9144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2pPr>
            <a:lvl3pPr indent="-317500" lvl="2" marL="13716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3pPr>
            <a:lvl4pPr indent="-317500" lvl="3" marL="18288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4pPr>
            <a:lvl5pPr indent="-317500" lvl="4" marL="22860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5pPr>
            <a:lvl6pPr indent="-317500" lvl="5" marL="27432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6pPr>
            <a:lvl7pPr indent="-317500" lvl="6" marL="32004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7pPr>
            <a:lvl8pPr indent="-317500" lvl="7" marL="3657600" rtl="0">
              <a:lnSpc>
                <a:spcPct val="115000"/>
              </a:lnSpc>
              <a:spcBef>
                <a:spcPts val="1600"/>
              </a:spcBef>
              <a:spcAft>
                <a:spcPts val="0"/>
              </a:spcAft>
              <a:buSzPts val="1400"/>
              <a:buFont typeface="Raleway Medium"/>
              <a:buChar char="○"/>
              <a:defRPr>
                <a:latin typeface="Raleway Medium"/>
                <a:ea typeface="Raleway Medium"/>
                <a:cs typeface="Raleway Medium"/>
                <a:sym typeface="Raleway Medium"/>
              </a:defRPr>
            </a:lvl8pPr>
            <a:lvl9pPr indent="-317500" lvl="8" marL="4114800" rtl="0">
              <a:lnSpc>
                <a:spcPct val="115000"/>
              </a:lnSpc>
              <a:spcBef>
                <a:spcPts val="1600"/>
              </a:spcBef>
              <a:spcAft>
                <a:spcPts val="1600"/>
              </a:spcAft>
              <a:buSzPts val="1400"/>
              <a:buFont typeface="Raleway Medium"/>
              <a:buChar char="■"/>
              <a:defRPr>
                <a:latin typeface="Raleway Medium"/>
                <a:ea typeface="Raleway Medium"/>
                <a:cs typeface="Raleway Medium"/>
                <a:sym typeface="Raleway Medium"/>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mc:AlternateContent>
    <mc:Choice Requires="p14">
      <p:transition spd="slow" p14:dur="10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hyperlink" Target="https://www.smartbugmedia.com/knowledge-cen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hyperlink" Target="https://www.smartbugmedia.com/contact-us" TargetMode="External"/><Relationship Id="rId4" Type="http://schemas.openxmlformats.org/officeDocument/2006/relationships/hyperlink" Target="https://www.smartbugmedia.com/contact-us?hsCtaTracking=8a12d05f-b67a-4412-af4f-815ae453f88f%7C3b744439-6638-4f98-a753-0f9c0f85771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smartbugmedia.com/contact-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www.smartbugmedia.com/blog/7-steps-for-developing-your-first-inbound-marketing-campaign" TargetMode="External"/><Relationship Id="rId4" Type="http://schemas.openxmlformats.org/officeDocument/2006/relationships/hyperlink" Target="https://www.smartbugmedia.com/blog/7-steps-for-developing-your-first-inbound-marketing-campaig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7"/>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2" name="Google Shape;282;p47"/>
          <p:cNvSpPr txBox="1"/>
          <p:nvPr>
            <p:ph type="title"/>
          </p:nvPr>
        </p:nvSpPr>
        <p:spPr>
          <a:xfrm>
            <a:off x="733650" y="519625"/>
            <a:ext cx="7676700" cy="19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How to Use This Template</a:t>
            </a:r>
            <a:endParaRPr sz="4800"/>
          </a:p>
        </p:txBody>
      </p:sp>
      <p:sp>
        <p:nvSpPr>
          <p:cNvPr id="283" name="Google Shape;283;p47"/>
          <p:cNvSpPr txBox="1"/>
          <p:nvPr>
            <p:ph idx="2" type="title"/>
          </p:nvPr>
        </p:nvSpPr>
        <p:spPr>
          <a:xfrm>
            <a:off x="733648" y="2391700"/>
            <a:ext cx="5005500" cy="157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i="0" lang="en" sz="1800"/>
              <a:t>Follow the instructions in the </a:t>
            </a:r>
            <a:r>
              <a:rPr i="0" lang="en" sz="1800">
                <a:solidFill>
                  <a:srgbClr val="657573"/>
                </a:solidFill>
              </a:rPr>
              <a:t>grey boxes</a:t>
            </a:r>
            <a:r>
              <a:rPr i="0" lang="en" sz="1800"/>
              <a:t> with </a:t>
            </a:r>
            <a:r>
              <a:rPr i="0" lang="en" sz="1800">
                <a:solidFill>
                  <a:srgbClr val="FF0000"/>
                </a:solidFill>
              </a:rPr>
              <a:t>red text</a:t>
            </a:r>
            <a:r>
              <a:rPr i="0" lang="en" sz="1800"/>
              <a:t>. Delete the boxes when you’re done making your presentation.</a:t>
            </a:r>
            <a:endParaRPr i="0" sz="1800"/>
          </a:p>
          <a:p>
            <a:pPr indent="-342900" lvl="0" marL="457200" rtl="0" algn="l">
              <a:spcBef>
                <a:spcPts val="0"/>
              </a:spcBef>
              <a:spcAft>
                <a:spcPts val="0"/>
              </a:spcAft>
              <a:buSzPts val="1800"/>
              <a:buAutoNum type="arabicPeriod"/>
            </a:pPr>
            <a:r>
              <a:rPr i="0" lang="en" sz="1800">
                <a:solidFill>
                  <a:schemeClr val="dk1"/>
                </a:solidFill>
              </a:rPr>
              <a:t>Delete this slide for a professional presentation for your team!</a:t>
            </a:r>
            <a:endParaRPr i="0" sz="1800"/>
          </a:p>
        </p:txBody>
      </p:sp>
      <p:sp>
        <p:nvSpPr>
          <p:cNvPr id="284" name="Google Shape;284;p47"/>
          <p:cNvSpPr txBox="1"/>
          <p:nvPr/>
        </p:nvSpPr>
        <p:spPr>
          <a:xfrm>
            <a:off x="733650" y="4190475"/>
            <a:ext cx="3105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&gt;&gt; </a:t>
            </a:r>
            <a:r>
              <a:rPr b="1" lang="en" u="sng">
                <a:solidFill>
                  <a:srgbClr val="FF3C00"/>
                </a:solidFill>
                <a:latin typeface="Raleway"/>
                <a:ea typeface="Raleway"/>
                <a:cs typeface="Raleway"/>
                <a:sym typeface="Raleway"/>
                <a:hlinkClick r:id="rId3">
                  <a:extLst>
                    <a:ext uri="{A12FA001-AC4F-418D-AE19-62706E023703}">
                      <ahyp:hlinkClr val="tx"/>
                    </a:ext>
                  </a:extLst>
                </a:hlinkClick>
              </a:rPr>
              <a:t>More SmartBug Resources</a:t>
            </a:r>
            <a:r>
              <a:rPr b="1" lang="en">
                <a:latin typeface="Raleway"/>
                <a:ea typeface="Raleway"/>
                <a:cs typeface="Raleway"/>
                <a:sym typeface="Raleway"/>
              </a:rPr>
              <a:t> &lt;&lt;</a:t>
            </a:r>
            <a:endParaRPr b="1">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6"/>
          <p:cNvSpPr txBox="1"/>
          <p:nvPr>
            <p:ph type="title"/>
          </p:nvPr>
        </p:nvSpPr>
        <p:spPr>
          <a:xfrm>
            <a:off x="464100" y="511625"/>
            <a:ext cx="8520600" cy="7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Roboto Slab"/>
                <a:ea typeface="Roboto Slab"/>
                <a:cs typeface="Roboto Slab"/>
                <a:sym typeface="Roboto Slab"/>
              </a:rPr>
              <a:t>Average Monthly Recurring Revenue (MRR) </a:t>
            </a:r>
            <a:endParaRPr sz="24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396" name="Google Shape;396;p56"/>
          <p:cNvCxnSpPr/>
          <p:nvPr/>
        </p:nvCxnSpPr>
        <p:spPr>
          <a:xfrm>
            <a:off x="561497" y="1151050"/>
            <a:ext cx="6255300" cy="0"/>
          </a:xfrm>
          <a:prstGeom prst="straightConnector1">
            <a:avLst/>
          </a:prstGeom>
          <a:noFill/>
          <a:ln cap="flat" cmpd="sng" w="9525">
            <a:solidFill>
              <a:srgbClr val="000000"/>
            </a:solidFill>
            <a:prstDash val="solid"/>
            <a:round/>
            <a:headEnd len="med" w="med" type="none"/>
            <a:tailEnd len="med" w="med" type="none"/>
          </a:ln>
        </p:spPr>
      </p:cxnSp>
      <p:sp>
        <p:nvSpPr>
          <p:cNvPr id="397" name="Google Shape;397;p56"/>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8" name="Google Shape;398;p56"/>
          <p:cNvSpPr txBox="1"/>
          <p:nvPr>
            <p:ph idx="1" type="body"/>
          </p:nvPr>
        </p:nvSpPr>
        <p:spPr>
          <a:xfrm>
            <a:off x="639975" y="1836100"/>
            <a:ext cx="2751900" cy="252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Sources of revenue:</a:t>
            </a:r>
            <a:endParaRPr b="1">
              <a:latin typeface="Raleway"/>
              <a:ea typeface="Raleway"/>
              <a:cs typeface="Raleway"/>
              <a:sym typeface="Raleway"/>
            </a:endParaRPr>
          </a:p>
          <a:p>
            <a:pPr indent="-317500" lvl="0" marL="457200" rtl="0" algn="l">
              <a:spcBef>
                <a:spcPts val="1600"/>
              </a:spcBef>
              <a:spcAft>
                <a:spcPts val="0"/>
              </a:spcAft>
              <a:buSzPts val="1400"/>
              <a:buChar char="■"/>
            </a:pPr>
            <a:r>
              <a:rPr lang="en"/>
              <a:t>Customer Type #1</a:t>
            </a:r>
            <a:endParaRPr/>
          </a:p>
          <a:p>
            <a:pPr indent="-317500" lvl="0" marL="457200" rtl="0" algn="l">
              <a:spcBef>
                <a:spcPts val="0"/>
              </a:spcBef>
              <a:spcAft>
                <a:spcPts val="0"/>
              </a:spcAft>
              <a:buSzPts val="1400"/>
              <a:buChar char="■"/>
            </a:pPr>
            <a:r>
              <a:rPr lang="en"/>
              <a:t>Customer Type #2</a:t>
            </a:r>
            <a:endParaRPr/>
          </a:p>
          <a:p>
            <a:pPr indent="-317500" lvl="0" marL="457200" rtl="0" algn="l">
              <a:spcBef>
                <a:spcPts val="0"/>
              </a:spcBef>
              <a:spcAft>
                <a:spcPts val="0"/>
              </a:spcAft>
              <a:buSzPts val="1400"/>
              <a:buChar char="■"/>
            </a:pPr>
            <a:r>
              <a:rPr lang="en"/>
              <a:t>Customer Type #3</a:t>
            </a:r>
            <a:endParaRPr/>
          </a:p>
        </p:txBody>
      </p:sp>
      <p:sp>
        <p:nvSpPr>
          <p:cNvPr id="399" name="Google Shape;399;p56"/>
          <p:cNvSpPr/>
          <p:nvPr/>
        </p:nvSpPr>
        <p:spPr>
          <a:xfrm>
            <a:off x="5637875" y="1910875"/>
            <a:ext cx="2962500" cy="26205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6"/>
          <p:cNvSpPr txBox="1"/>
          <p:nvPr>
            <p:ph idx="2" type="body"/>
          </p:nvPr>
        </p:nvSpPr>
        <p:spPr>
          <a:xfrm>
            <a:off x="5637800" y="2549950"/>
            <a:ext cx="2962500" cy="1536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7200">
                <a:latin typeface="Roboto Slab"/>
                <a:ea typeface="Roboto Slab"/>
                <a:cs typeface="Roboto Slab"/>
                <a:sym typeface="Roboto Slab"/>
              </a:rPr>
              <a:t>$</a:t>
            </a:r>
            <a:r>
              <a:rPr b="1" lang="en" sz="7200">
                <a:latin typeface="Roboto Slab"/>
                <a:ea typeface="Roboto Slab"/>
                <a:cs typeface="Roboto Slab"/>
                <a:sym typeface="Roboto Slab"/>
              </a:rPr>
              <a:t>XX</a:t>
            </a:r>
            <a:endParaRPr/>
          </a:p>
        </p:txBody>
      </p:sp>
      <p:sp>
        <p:nvSpPr>
          <p:cNvPr id="401" name="Google Shape;401;p56"/>
          <p:cNvSpPr txBox="1"/>
          <p:nvPr>
            <p:ph idx="4294967295" type="title"/>
          </p:nvPr>
        </p:nvSpPr>
        <p:spPr>
          <a:xfrm>
            <a:off x="227550" y="3243025"/>
            <a:ext cx="4860600" cy="1417500"/>
          </a:xfrm>
          <a:prstGeom prst="rect">
            <a:avLst/>
          </a:prstGeom>
          <a:solidFill>
            <a:srgbClr val="657573">
              <a:alpha val="16150"/>
            </a:srgbClr>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3C00"/>
                </a:solidFill>
              </a:rPr>
              <a:t>MRR refers to the earnings per month for all active customers. </a:t>
            </a:r>
            <a:endParaRPr sz="1100">
              <a:solidFill>
                <a:srgbClr val="FF3C00"/>
              </a:solidFill>
            </a:endParaRPr>
          </a:p>
          <a:p>
            <a:pPr indent="0" lvl="0" marL="0" rtl="0" algn="l">
              <a:spcBef>
                <a:spcPts val="0"/>
              </a:spcBef>
              <a:spcAft>
                <a:spcPts val="0"/>
              </a:spcAft>
              <a:buClr>
                <a:schemeClr val="dk1"/>
              </a:buClr>
              <a:buSzPts val="1100"/>
              <a:buFont typeface="Arial"/>
              <a:buNone/>
            </a:pPr>
            <a:r>
              <a:t/>
            </a:r>
            <a:endParaRPr sz="1100">
              <a:solidFill>
                <a:srgbClr val="FF3C00"/>
              </a:solidFill>
            </a:endParaRPr>
          </a:p>
          <a:p>
            <a:pPr indent="0" lvl="0" marL="0" rtl="0" algn="l">
              <a:spcBef>
                <a:spcPts val="0"/>
              </a:spcBef>
              <a:spcAft>
                <a:spcPts val="0"/>
              </a:spcAft>
              <a:buClr>
                <a:schemeClr val="dk1"/>
              </a:buClr>
              <a:buSzPts val="1100"/>
              <a:buFont typeface="Arial"/>
              <a:buNone/>
            </a:pPr>
            <a:r>
              <a:rPr lang="en" sz="1100">
                <a:solidFill>
                  <a:srgbClr val="FF3C00"/>
                </a:solidFill>
              </a:rPr>
              <a:t>Break MMR down by revenue source or type of customer. For example, what type of subscription or product does the customer have?</a:t>
            </a:r>
            <a:endParaRPr sz="1100">
              <a:solidFill>
                <a:srgbClr val="FF3C00"/>
              </a:solidFill>
            </a:endParaRPr>
          </a:p>
          <a:p>
            <a:pPr indent="0" lvl="0" marL="0" rtl="0" algn="l">
              <a:spcBef>
                <a:spcPts val="0"/>
              </a:spcBef>
              <a:spcAft>
                <a:spcPts val="0"/>
              </a:spcAft>
              <a:buClr>
                <a:schemeClr val="dk1"/>
              </a:buClr>
              <a:buSzPts val="1100"/>
              <a:buFont typeface="Arial"/>
              <a:buNone/>
            </a:pPr>
            <a:r>
              <a:t/>
            </a:r>
            <a:endParaRPr sz="1100">
              <a:solidFill>
                <a:srgbClr val="FF3C00"/>
              </a:solidFill>
            </a:endParaRPr>
          </a:p>
          <a:p>
            <a:pPr indent="0" lvl="0" marL="0" rtl="0" algn="l">
              <a:spcBef>
                <a:spcPts val="0"/>
              </a:spcBef>
              <a:spcAft>
                <a:spcPts val="0"/>
              </a:spcAft>
              <a:buClr>
                <a:schemeClr val="dk1"/>
              </a:buClr>
              <a:buSzPts val="1100"/>
              <a:buFont typeface="Arial"/>
              <a:buNone/>
            </a:pPr>
            <a:r>
              <a:rPr lang="en" sz="1100">
                <a:solidFill>
                  <a:srgbClr val="FF3C00"/>
                </a:solidFill>
              </a:rPr>
              <a:t>Average MRR = (Customer Type #1 Revenue + Customer Type #2 Revenue + Customer Type #3 Revenue)/3</a:t>
            </a:r>
            <a:endParaRPr sz="1100">
              <a:solidFill>
                <a:srgbClr val="FF3C00"/>
              </a:solidFill>
            </a:endParaRPr>
          </a:p>
          <a:p>
            <a:pPr indent="0" lvl="0" marL="0" rtl="0" algn="l">
              <a:spcBef>
                <a:spcPts val="0"/>
              </a:spcBef>
              <a:spcAft>
                <a:spcPts val="0"/>
              </a:spcAft>
              <a:buNone/>
            </a:pPr>
            <a:r>
              <a:t/>
            </a:r>
            <a:endParaRPr sz="1100"/>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7"/>
          <p:cNvSpPr txBox="1"/>
          <p:nvPr>
            <p:ph idx="1" type="body"/>
          </p:nvPr>
        </p:nvSpPr>
        <p:spPr>
          <a:xfrm>
            <a:off x="1842875" y="3647675"/>
            <a:ext cx="4813500" cy="1064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chemeClr val="dk1"/>
                </a:solidFill>
              </a:rPr>
              <a:t>The figure to the left represents the average MRR by customer. To obtain this number, we divided the average MRR</a:t>
            </a:r>
            <a:r>
              <a:rPr lang="en">
                <a:solidFill>
                  <a:schemeClr val="dk1"/>
                </a:solidFill>
              </a:rPr>
              <a:t> by the average cost of customer acquisition or money spent to attract and bring on new customers.</a:t>
            </a:r>
            <a:endParaRPr>
              <a:solidFill>
                <a:schemeClr val="dk1"/>
              </a:solidFill>
            </a:endParaRPr>
          </a:p>
        </p:txBody>
      </p:sp>
      <p:sp>
        <p:nvSpPr>
          <p:cNvPr id="407" name="Google Shape;407;p57"/>
          <p:cNvSpPr txBox="1"/>
          <p:nvPr>
            <p:ph type="title"/>
          </p:nvPr>
        </p:nvSpPr>
        <p:spPr>
          <a:xfrm>
            <a:off x="1857275" y="394775"/>
            <a:ext cx="4784700" cy="71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0" lang="en">
                <a:latin typeface="Roboto Slab"/>
                <a:ea typeface="Roboto Slab"/>
                <a:cs typeface="Roboto Slab"/>
                <a:sym typeface="Roboto Slab"/>
              </a:rPr>
              <a:t>Average MRR by Customer</a:t>
            </a:r>
            <a:endParaRPr b="0">
              <a:latin typeface="Roboto Slab"/>
              <a:ea typeface="Roboto Slab"/>
              <a:cs typeface="Roboto Slab"/>
              <a:sym typeface="Roboto Slab"/>
            </a:endParaRPr>
          </a:p>
        </p:txBody>
      </p:sp>
      <p:sp>
        <p:nvSpPr>
          <p:cNvPr id="408" name="Google Shape;408;p57"/>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9" name="Google Shape;409;p57"/>
          <p:cNvSpPr/>
          <p:nvPr/>
        </p:nvSpPr>
        <p:spPr>
          <a:xfrm>
            <a:off x="2518250" y="1177400"/>
            <a:ext cx="3611700" cy="22485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7"/>
          <p:cNvSpPr txBox="1"/>
          <p:nvPr>
            <p:ph idx="4294967295" type="title"/>
          </p:nvPr>
        </p:nvSpPr>
        <p:spPr>
          <a:xfrm>
            <a:off x="2595575" y="1353650"/>
            <a:ext cx="3308100" cy="19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0">
                <a:solidFill>
                  <a:schemeClr val="dk1"/>
                </a:solidFill>
                <a:latin typeface="Roboto Slab"/>
                <a:ea typeface="Roboto Slab"/>
                <a:cs typeface="Roboto Slab"/>
                <a:sym typeface="Roboto Slab"/>
              </a:rPr>
              <a:t>XX</a:t>
            </a:r>
            <a:r>
              <a:rPr b="1" lang="en" sz="6000">
                <a:solidFill>
                  <a:schemeClr val="dk1"/>
                </a:solidFill>
                <a:latin typeface="Raleway"/>
                <a:ea typeface="Raleway"/>
                <a:cs typeface="Raleway"/>
                <a:sym typeface="Raleway"/>
              </a:rPr>
              <a:t>%</a:t>
            </a:r>
            <a:endParaRPr b="1">
              <a:latin typeface="Raleway"/>
              <a:ea typeface="Raleway"/>
              <a:cs typeface="Raleway"/>
              <a:sym typeface="Raleway"/>
            </a:endParaRPr>
          </a:p>
        </p:txBody>
      </p:sp>
      <p:sp>
        <p:nvSpPr>
          <p:cNvPr id="411" name="Google Shape;411;p57"/>
          <p:cNvSpPr txBox="1"/>
          <p:nvPr>
            <p:ph idx="4294967295" type="title"/>
          </p:nvPr>
        </p:nvSpPr>
        <p:spPr>
          <a:xfrm>
            <a:off x="6498525" y="2034275"/>
            <a:ext cx="2197200" cy="393600"/>
          </a:xfrm>
          <a:prstGeom prst="rect">
            <a:avLst/>
          </a:prstGeom>
          <a:solidFill>
            <a:srgbClr val="657573">
              <a:alpha val="16150"/>
            </a:srgbClr>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3C00"/>
                </a:solidFill>
              </a:rPr>
              <a:t>MRR ÷ (Average CoCA) </a:t>
            </a:r>
            <a:endParaRPr sz="1200">
              <a:solidFill>
                <a:srgbClr val="FF3C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8"/>
          <p:cNvSpPr txBox="1"/>
          <p:nvPr>
            <p:ph idx="1" type="body"/>
          </p:nvPr>
        </p:nvSpPr>
        <p:spPr>
          <a:xfrm>
            <a:off x="332400" y="1691800"/>
            <a:ext cx="3435000" cy="145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a:solidFill>
                  <a:schemeClr val="dk1"/>
                </a:solidFill>
              </a:rPr>
              <a:t>The figures to the right represent the status of current customers  for period X. These metrics can be good indicators of potential churn, including the type of customer, when they’re likely to churn, and why.</a:t>
            </a:r>
            <a:endParaRPr>
              <a:solidFill>
                <a:schemeClr val="dk1"/>
              </a:solidFill>
            </a:endParaRPr>
          </a:p>
        </p:txBody>
      </p:sp>
      <p:sp>
        <p:nvSpPr>
          <p:cNvPr id="417" name="Google Shape;417;p58"/>
          <p:cNvSpPr txBox="1"/>
          <p:nvPr>
            <p:ph type="title"/>
          </p:nvPr>
        </p:nvSpPr>
        <p:spPr>
          <a:xfrm>
            <a:off x="332400" y="613300"/>
            <a:ext cx="3435000" cy="91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Roboto Slab"/>
                <a:ea typeface="Roboto Slab"/>
                <a:cs typeface="Roboto Slab"/>
                <a:sym typeface="Roboto Slab"/>
              </a:rPr>
              <a:t>Customer Revenue and Retention Metrics</a:t>
            </a:r>
            <a:endParaRPr b="0">
              <a:latin typeface="Roboto Slab"/>
              <a:ea typeface="Roboto Slab"/>
              <a:cs typeface="Roboto Slab"/>
              <a:sym typeface="Roboto Slab"/>
            </a:endParaRPr>
          </a:p>
        </p:txBody>
      </p:sp>
      <p:sp>
        <p:nvSpPr>
          <p:cNvPr id="418" name="Google Shape;418;p58"/>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9" name="Google Shape;419;p58"/>
          <p:cNvSpPr txBox="1"/>
          <p:nvPr>
            <p:ph idx="4294967295" type="title"/>
          </p:nvPr>
        </p:nvSpPr>
        <p:spPr>
          <a:xfrm>
            <a:off x="4252625" y="569275"/>
            <a:ext cx="4549200" cy="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100"/>
                </a:solidFill>
                <a:latin typeface="Roboto Slab"/>
                <a:ea typeface="Roboto Slab"/>
                <a:cs typeface="Roboto Slab"/>
                <a:sym typeface="Roboto Slab"/>
              </a:rPr>
              <a:t>↑  </a:t>
            </a:r>
            <a:r>
              <a:rPr b="1" lang="en" sz="3600">
                <a:solidFill>
                  <a:srgbClr val="40FFDC"/>
                </a:solidFill>
                <a:latin typeface="Roboto Slab"/>
                <a:ea typeface="Roboto Slab"/>
                <a:cs typeface="Roboto Slab"/>
                <a:sym typeface="Roboto Slab"/>
              </a:rPr>
              <a:t>XX% </a:t>
            </a:r>
            <a:r>
              <a:rPr b="1" lang="en" sz="1400">
                <a:solidFill>
                  <a:schemeClr val="lt1"/>
                </a:solidFill>
                <a:latin typeface="Raleway"/>
                <a:ea typeface="Raleway"/>
                <a:cs typeface="Raleway"/>
                <a:sym typeface="Raleway"/>
              </a:rPr>
              <a:t>Customer Lifetime </a:t>
            </a:r>
            <a:r>
              <a:rPr b="1" lang="en" sz="1400">
                <a:solidFill>
                  <a:schemeClr val="lt1"/>
                </a:solidFill>
                <a:latin typeface="Raleway"/>
                <a:ea typeface="Raleway"/>
                <a:cs typeface="Raleway"/>
                <a:sym typeface="Raleway"/>
              </a:rPr>
              <a:t>Value</a:t>
            </a:r>
            <a:endParaRPr b="1" sz="3600">
              <a:solidFill>
                <a:srgbClr val="40FFDC"/>
              </a:solidFill>
              <a:latin typeface="Roboto Slab"/>
              <a:ea typeface="Roboto Slab"/>
              <a:cs typeface="Roboto Slab"/>
              <a:sym typeface="Roboto Slab"/>
            </a:endParaRPr>
          </a:p>
        </p:txBody>
      </p:sp>
      <p:sp>
        <p:nvSpPr>
          <p:cNvPr id="420" name="Google Shape;420;p58"/>
          <p:cNvSpPr txBox="1"/>
          <p:nvPr>
            <p:ph idx="4294967295" type="title"/>
          </p:nvPr>
        </p:nvSpPr>
        <p:spPr>
          <a:xfrm>
            <a:off x="4252625" y="1624600"/>
            <a:ext cx="4549200" cy="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100"/>
                </a:solidFill>
                <a:latin typeface="Roboto Slab"/>
                <a:ea typeface="Roboto Slab"/>
                <a:cs typeface="Roboto Slab"/>
                <a:sym typeface="Roboto Slab"/>
              </a:rPr>
              <a:t>↓  </a:t>
            </a:r>
            <a:r>
              <a:rPr b="1" lang="en" sz="3600">
                <a:solidFill>
                  <a:srgbClr val="40FFDC"/>
                </a:solidFill>
                <a:latin typeface="Roboto Slab"/>
                <a:ea typeface="Roboto Slab"/>
                <a:cs typeface="Roboto Slab"/>
                <a:sym typeface="Roboto Slab"/>
              </a:rPr>
              <a:t>XX    </a:t>
            </a:r>
            <a:r>
              <a:rPr b="1" lang="en" sz="1400">
                <a:solidFill>
                  <a:schemeClr val="lt1"/>
                </a:solidFill>
                <a:latin typeface="Raleway"/>
                <a:ea typeface="Raleway"/>
                <a:cs typeface="Raleway"/>
                <a:sym typeface="Raleway"/>
              </a:rPr>
              <a:t>Customer Engagement Score</a:t>
            </a:r>
            <a:endParaRPr b="1" sz="1400">
              <a:solidFill>
                <a:schemeClr val="lt1"/>
              </a:solidFill>
              <a:latin typeface="Raleway"/>
              <a:ea typeface="Raleway"/>
              <a:cs typeface="Raleway"/>
              <a:sym typeface="Raleway"/>
            </a:endParaRPr>
          </a:p>
          <a:p>
            <a:pPr indent="0" lvl="0" marL="0" rtl="0" algn="l">
              <a:spcBef>
                <a:spcPts val="0"/>
              </a:spcBef>
              <a:spcAft>
                <a:spcPts val="0"/>
              </a:spcAft>
              <a:buNone/>
            </a:pPr>
            <a:r>
              <a:t/>
            </a:r>
            <a:endParaRPr b="1" sz="3600">
              <a:solidFill>
                <a:srgbClr val="40FFDC"/>
              </a:solidFill>
              <a:latin typeface="Roboto Slab"/>
              <a:ea typeface="Roboto Slab"/>
              <a:cs typeface="Roboto Slab"/>
              <a:sym typeface="Roboto Slab"/>
            </a:endParaRPr>
          </a:p>
        </p:txBody>
      </p:sp>
      <p:sp>
        <p:nvSpPr>
          <p:cNvPr id="421" name="Google Shape;421;p58"/>
          <p:cNvSpPr txBox="1"/>
          <p:nvPr>
            <p:ph idx="4294967295" type="title"/>
          </p:nvPr>
        </p:nvSpPr>
        <p:spPr>
          <a:xfrm>
            <a:off x="4252625" y="2679925"/>
            <a:ext cx="4759500" cy="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100"/>
                </a:solidFill>
                <a:latin typeface="Roboto Slab"/>
                <a:ea typeface="Roboto Slab"/>
                <a:cs typeface="Roboto Slab"/>
                <a:sym typeface="Roboto Slab"/>
              </a:rPr>
              <a:t>＋ </a:t>
            </a:r>
            <a:r>
              <a:rPr b="1" lang="en" sz="3600">
                <a:solidFill>
                  <a:srgbClr val="40FFDC"/>
                </a:solidFill>
                <a:latin typeface="Roboto Slab"/>
                <a:ea typeface="Roboto Slab"/>
                <a:cs typeface="Roboto Slab"/>
                <a:sym typeface="Roboto Slab"/>
              </a:rPr>
              <a:t>XX    </a:t>
            </a:r>
            <a:r>
              <a:rPr b="1" lang="en" sz="1400">
                <a:solidFill>
                  <a:schemeClr val="lt1"/>
                </a:solidFill>
                <a:latin typeface="Raleway"/>
                <a:ea typeface="Raleway"/>
                <a:cs typeface="Raleway"/>
                <a:sym typeface="Raleway"/>
              </a:rPr>
              <a:t>Customer Health Score</a:t>
            </a:r>
            <a:endParaRPr b="1" sz="3600">
              <a:solidFill>
                <a:srgbClr val="40FFDC"/>
              </a:solidFill>
              <a:latin typeface="Roboto Slab"/>
              <a:ea typeface="Roboto Slab"/>
              <a:cs typeface="Roboto Slab"/>
              <a:sym typeface="Roboto Slab"/>
            </a:endParaRPr>
          </a:p>
        </p:txBody>
      </p:sp>
      <p:sp>
        <p:nvSpPr>
          <p:cNvPr id="422" name="Google Shape;422;p58"/>
          <p:cNvSpPr txBox="1"/>
          <p:nvPr>
            <p:ph idx="4294967295" type="title"/>
          </p:nvPr>
        </p:nvSpPr>
        <p:spPr>
          <a:xfrm>
            <a:off x="4236150" y="3848250"/>
            <a:ext cx="3642000" cy="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FFF100"/>
                </a:solidFill>
                <a:latin typeface="Roboto Slab"/>
                <a:ea typeface="Roboto Slab"/>
                <a:cs typeface="Roboto Slab"/>
                <a:sym typeface="Roboto Slab"/>
              </a:rPr>
              <a:t>↑  </a:t>
            </a:r>
            <a:r>
              <a:rPr b="1" lang="en" sz="3600">
                <a:solidFill>
                  <a:srgbClr val="40FFDC"/>
                </a:solidFill>
                <a:latin typeface="Roboto Slab"/>
                <a:ea typeface="Roboto Slab"/>
                <a:cs typeface="Roboto Slab"/>
                <a:sym typeface="Roboto Slab"/>
              </a:rPr>
              <a:t>XX    </a:t>
            </a:r>
            <a:r>
              <a:rPr b="1" lang="en" sz="1400">
                <a:solidFill>
                  <a:schemeClr val="lt1"/>
                </a:solidFill>
                <a:latin typeface="Raleway"/>
                <a:ea typeface="Raleway"/>
                <a:cs typeface="Raleway"/>
                <a:sym typeface="Raleway"/>
              </a:rPr>
              <a:t>LTV:CAC Ratio</a:t>
            </a:r>
            <a:endParaRPr b="1" sz="3600">
              <a:solidFill>
                <a:srgbClr val="40FFDC"/>
              </a:solidFill>
              <a:latin typeface="Roboto Slab"/>
              <a:ea typeface="Roboto Slab"/>
              <a:cs typeface="Roboto Slab"/>
              <a:sym typeface="Roboto Slab"/>
            </a:endParaRPr>
          </a:p>
        </p:txBody>
      </p:sp>
      <p:sp>
        <p:nvSpPr>
          <p:cNvPr id="423" name="Google Shape;423;p58"/>
          <p:cNvSpPr txBox="1"/>
          <p:nvPr/>
        </p:nvSpPr>
        <p:spPr>
          <a:xfrm>
            <a:off x="6635875" y="1194125"/>
            <a:ext cx="1688400" cy="393600"/>
          </a:xfrm>
          <a:prstGeom prst="rect">
            <a:avLst/>
          </a:prstGeom>
          <a:solidFill>
            <a:srgbClr val="D9D9D9"/>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3000"/>
              </a:spcAft>
              <a:buNone/>
            </a:pPr>
            <a:r>
              <a:rPr lang="en" sz="700">
                <a:solidFill>
                  <a:srgbClr val="FF0000"/>
                </a:solidFill>
                <a:latin typeface="Raleway Medium"/>
                <a:ea typeface="Raleway Medium"/>
                <a:cs typeface="Raleway Medium"/>
                <a:sym typeface="Raleway Medium"/>
              </a:rPr>
              <a:t>(A</a:t>
            </a:r>
            <a:r>
              <a:rPr lang="en" sz="700">
                <a:solidFill>
                  <a:srgbClr val="FF0000"/>
                </a:solidFill>
                <a:latin typeface="Raleway Medium"/>
                <a:ea typeface="Raleway Medium"/>
                <a:cs typeface="Raleway Medium"/>
                <a:sym typeface="Raleway Medium"/>
              </a:rPr>
              <a:t>verage Purchase Value) x (Average Purchase Frequency Rate) </a:t>
            </a:r>
            <a:endParaRPr sz="700">
              <a:highlight>
                <a:srgbClr val="CCCCCC"/>
              </a:highlight>
              <a:latin typeface="Raleway Medium"/>
              <a:ea typeface="Raleway Medium"/>
              <a:cs typeface="Raleway Medium"/>
              <a:sym typeface="Raleway Medium"/>
            </a:endParaRPr>
          </a:p>
        </p:txBody>
      </p:sp>
      <p:sp>
        <p:nvSpPr>
          <p:cNvPr id="424" name="Google Shape;424;p58"/>
          <p:cNvSpPr txBox="1"/>
          <p:nvPr/>
        </p:nvSpPr>
        <p:spPr>
          <a:xfrm>
            <a:off x="6635875" y="2291175"/>
            <a:ext cx="2376300" cy="598200"/>
          </a:xfrm>
          <a:prstGeom prst="rect">
            <a:avLst/>
          </a:prstGeom>
          <a:solidFill>
            <a:srgbClr val="D9D9D9"/>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FF0000"/>
                </a:solidFill>
                <a:latin typeface="Raleway Medium"/>
                <a:ea typeface="Raleway Medium"/>
                <a:cs typeface="Raleway Medium"/>
                <a:sym typeface="Raleway Medium"/>
              </a:rPr>
              <a:t>((w1) x (n1)) + ((w2) x (n2)) + ((w#) x (n#) ...</a:t>
            </a:r>
            <a:endParaRPr sz="700">
              <a:solidFill>
                <a:srgbClr val="FF0000"/>
              </a:solidFill>
              <a:latin typeface="Raleway Medium"/>
              <a:ea typeface="Raleway Medium"/>
              <a:cs typeface="Raleway Medium"/>
              <a:sym typeface="Raleway Medium"/>
            </a:endParaRPr>
          </a:p>
          <a:p>
            <a:pPr indent="-273050" lvl="0" marL="457200" rtl="0" algn="l">
              <a:spcBef>
                <a:spcPts val="0"/>
              </a:spcBef>
              <a:spcAft>
                <a:spcPts val="0"/>
              </a:spcAft>
              <a:buClr>
                <a:srgbClr val="FF0000"/>
              </a:buClr>
              <a:buSzPts val="700"/>
              <a:buFont typeface="Raleway Medium"/>
              <a:buChar char="●"/>
            </a:pPr>
            <a:r>
              <a:rPr lang="en" sz="700">
                <a:solidFill>
                  <a:srgbClr val="FF0000"/>
                </a:solidFill>
                <a:latin typeface="Raleway Medium"/>
                <a:ea typeface="Raleway Medium"/>
                <a:cs typeface="Raleway Medium"/>
                <a:sym typeface="Raleway Medium"/>
              </a:rPr>
              <a:t>w= Weight given to a benefit of product or service</a:t>
            </a:r>
            <a:endParaRPr sz="700">
              <a:solidFill>
                <a:srgbClr val="FF0000"/>
              </a:solidFill>
              <a:latin typeface="Raleway Medium"/>
              <a:ea typeface="Raleway Medium"/>
              <a:cs typeface="Raleway Medium"/>
              <a:sym typeface="Raleway Medium"/>
            </a:endParaRPr>
          </a:p>
          <a:p>
            <a:pPr indent="-273050" lvl="0" marL="457200" rtl="0" algn="l">
              <a:spcBef>
                <a:spcPts val="0"/>
              </a:spcBef>
              <a:spcAft>
                <a:spcPts val="0"/>
              </a:spcAft>
              <a:buClr>
                <a:srgbClr val="FF0000"/>
              </a:buClr>
              <a:buSzPts val="700"/>
              <a:buFont typeface="Raleway Medium"/>
              <a:buChar char="●"/>
            </a:pPr>
            <a:r>
              <a:rPr lang="en" sz="700">
                <a:solidFill>
                  <a:srgbClr val="FF0000"/>
                </a:solidFill>
                <a:latin typeface="Raleway Medium"/>
                <a:ea typeface="Raleway Medium"/>
                <a:cs typeface="Raleway Medium"/>
                <a:sym typeface="Raleway Medium"/>
              </a:rPr>
              <a:t>n = Number of times the </a:t>
            </a:r>
            <a:r>
              <a:rPr lang="en" sz="700">
                <a:solidFill>
                  <a:srgbClr val="FF0000"/>
                </a:solidFill>
                <a:latin typeface="Raleway Medium"/>
                <a:ea typeface="Raleway Medium"/>
                <a:cs typeface="Raleway Medium"/>
                <a:sym typeface="Raleway Medium"/>
              </a:rPr>
              <a:t>benefit</a:t>
            </a:r>
            <a:r>
              <a:rPr lang="en" sz="700">
                <a:solidFill>
                  <a:srgbClr val="FF0000"/>
                </a:solidFill>
                <a:latin typeface="Raleway Medium"/>
                <a:ea typeface="Raleway Medium"/>
                <a:cs typeface="Raleway Medium"/>
                <a:sym typeface="Raleway Medium"/>
              </a:rPr>
              <a:t> occurred</a:t>
            </a:r>
            <a:endParaRPr sz="700">
              <a:solidFill>
                <a:srgbClr val="FF0000"/>
              </a:solidFill>
              <a:latin typeface="Raleway Medium"/>
              <a:ea typeface="Raleway Medium"/>
              <a:cs typeface="Raleway Medium"/>
              <a:sym typeface="Raleway Medium"/>
            </a:endParaRPr>
          </a:p>
        </p:txBody>
      </p:sp>
      <p:sp>
        <p:nvSpPr>
          <p:cNvPr id="425" name="Google Shape;425;p58"/>
          <p:cNvSpPr txBox="1"/>
          <p:nvPr/>
        </p:nvSpPr>
        <p:spPr>
          <a:xfrm>
            <a:off x="6635875" y="3433050"/>
            <a:ext cx="2348100" cy="538200"/>
          </a:xfrm>
          <a:prstGeom prst="rect">
            <a:avLst/>
          </a:prstGeom>
          <a:solidFill>
            <a:srgbClr val="D9D9D9"/>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00">
                <a:solidFill>
                  <a:srgbClr val="FF0000"/>
                </a:solidFill>
                <a:latin typeface="Raleway Medium"/>
                <a:ea typeface="Raleway Medium"/>
                <a:cs typeface="Raleway Medium"/>
                <a:sym typeface="Raleway Medium"/>
              </a:rPr>
              <a:t>((w1) x (n1)) + ((w2) x (n2)) + ((w#) x (n#) ...</a:t>
            </a:r>
            <a:endParaRPr sz="700">
              <a:solidFill>
                <a:srgbClr val="FF0000"/>
              </a:solidFill>
              <a:latin typeface="Raleway Medium"/>
              <a:ea typeface="Raleway Medium"/>
              <a:cs typeface="Raleway Medium"/>
              <a:sym typeface="Raleway Medium"/>
            </a:endParaRPr>
          </a:p>
          <a:p>
            <a:pPr indent="-273050" lvl="0" marL="457200" rtl="0" algn="l">
              <a:spcBef>
                <a:spcPts val="0"/>
              </a:spcBef>
              <a:spcAft>
                <a:spcPts val="0"/>
              </a:spcAft>
              <a:buClr>
                <a:srgbClr val="FF0000"/>
              </a:buClr>
              <a:buSzPts val="700"/>
              <a:buFont typeface="Raleway Medium"/>
              <a:buChar char="●"/>
            </a:pPr>
            <a:r>
              <a:rPr lang="en" sz="700">
                <a:solidFill>
                  <a:srgbClr val="FF0000"/>
                </a:solidFill>
                <a:latin typeface="Raleway Medium"/>
                <a:ea typeface="Raleway Medium"/>
                <a:cs typeface="Raleway Medium"/>
                <a:sym typeface="Raleway Medium"/>
              </a:rPr>
              <a:t>w= Weight given to a customer factor</a:t>
            </a:r>
            <a:endParaRPr sz="700">
              <a:solidFill>
                <a:srgbClr val="FF0000"/>
              </a:solidFill>
              <a:latin typeface="Raleway Medium"/>
              <a:ea typeface="Raleway Medium"/>
              <a:cs typeface="Raleway Medium"/>
              <a:sym typeface="Raleway Medium"/>
            </a:endParaRPr>
          </a:p>
          <a:p>
            <a:pPr indent="-273050" lvl="0" marL="457200" rtl="0" algn="l">
              <a:spcBef>
                <a:spcPts val="0"/>
              </a:spcBef>
              <a:spcAft>
                <a:spcPts val="0"/>
              </a:spcAft>
              <a:buClr>
                <a:srgbClr val="FF0000"/>
              </a:buClr>
              <a:buSzPts val="700"/>
              <a:buFont typeface="Raleway Medium"/>
              <a:buChar char="●"/>
            </a:pPr>
            <a:r>
              <a:rPr lang="en" sz="700">
                <a:solidFill>
                  <a:srgbClr val="FF0000"/>
                </a:solidFill>
                <a:latin typeface="Raleway Medium"/>
                <a:ea typeface="Raleway Medium"/>
                <a:cs typeface="Raleway Medium"/>
                <a:sym typeface="Raleway Medium"/>
              </a:rPr>
              <a:t>n = Number of times the benefit occurred</a:t>
            </a:r>
            <a:endParaRPr sz="700">
              <a:latin typeface="Raleway Medium"/>
              <a:ea typeface="Raleway Medium"/>
              <a:cs typeface="Raleway Medium"/>
              <a:sym typeface="Raleway Medium"/>
            </a:endParaRPr>
          </a:p>
        </p:txBody>
      </p:sp>
      <p:sp>
        <p:nvSpPr>
          <p:cNvPr id="426" name="Google Shape;426;p58"/>
          <p:cNvSpPr txBox="1"/>
          <p:nvPr/>
        </p:nvSpPr>
        <p:spPr>
          <a:xfrm>
            <a:off x="6635875" y="4477950"/>
            <a:ext cx="1511100" cy="393600"/>
          </a:xfrm>
          <a:prstGeom prst="rect">
            <a:avLst/>
          </a:prstGeom>
          <a:solidFill>
            <a:srgbClr val="D9D9D9"/>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FF0000"/>
                </a:solidFill>
                <a:latin typeface="Raleway Medium"/>
                <a:ea typeface="Raleway Medium"/>
                <a:cs typeface="Raleway Medium"/>
                <a:sym typeface="Raleway Medium"/>
              </a:rPr>
              <a:t>(Lifetime Value) ÷ (Customer Acquisition Cost)</a:t>
            </a:r>
            <a:endParaRPr sz="700">
              <a:latin typeface="Raleway Medium"/>
              <a:ea typeface="Raleway Medium"/>
              <a:cs typeface="Raleway Medium"/>
              <a:sym typeface="Raleway Medium"/>
            </a:endParaRPr>
          </a:p>
        </p:txBody>
      </p:sp>
      <p:sp>
        <p:nvSpPr>
          <p:cNvPr id="427" name="Google Shape;427;p58"/>
          <p:cNvSpPr txBox="1"/>
          <p:nvPr>
            <p:ph idx="4294967295" type="subTitle"/>
          </p:nvPr>
        </p:nvSpPr>
        <p:spPr>
          <a:xfrm>
            <a:off x="214625" y="3150400"/>
            <a:ext cx="3835800" cy="1458600"/>
          </a:xfrm>
          <a:prstGeom prst="rect">
            <a:avLst/>
          </a:prstGeom>
          <a:solidFill>
            <a:srgbClr val="657573">
              <a:alpha val="16150"/>
            </a:srgbClr>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3C00"/>
                </a:solidFill>
              </a:rPr>
              <a:t>These metrics represent the average amount of revenue each customer can be expected to provide, as well as the current status and </a:t>
            </a:r>
            <a:r>
              <a:rPr lang="en" sz="1100">
                <a:solidFill>
                  <a:srgbClr val="FF3C00"/>
                </a:solidFill>
              </a:rPr>
              <a:t>likelihood</a:t>
            </a:r>
            <a:r>
              <a:rPr lang="en" sz="1100">
                <a:solidFill>
                  <a:srgbClr val="FF3C00"/>
                </a:solidFill>
              </a:rPr>
              <a:t> of </a:t>
            </a:r>
            <a:r>
              <a:rPr lang="en" sz="1100">
                <a:solidFill>
                  <a:srgbClr val="FF3C00"/>
                </a:solidFill>
              </a:rPr>
              <a:t>retention</a:t>
            </a:r>
            <a:r>
              <a:rPr lang="en" sz="1100">
                <a:solidFill>
                  <a:srgbClr val="FF3C00"/>
                </a:solidFill>
              </a:rPr>
              <a:t> or churn.</a:t>
            </a:r>
            <a:endParaRPr sz="1100">
              <a:solidFill>
                <a:srgbClr val="FF3C00"/>
              </a:solidFill>
            </a:endParaRPr>
          </a:p>
          <a:p>
            <a:pPr indent="0" lvl="0" marL="0" rtl="0" algn="l">
              <a:spcBef>
                <a:spcPts val="1600"/>
              </a:spcBef>
              <a:spcAft>
                <a:spcPts val="0"/>
              </a:spcAft>
              <a:buClr>
                <a:schemeClr val="dk1"/>
              </a:buClr>
              <a:buSzPts val="1100"/>
              <a:buFont typeface="Arial"/>
              <a:buNone/>
            </a:pPr>
            <a:r>
              <a:rPr lang="en" sz="1100">
                <a:solidFill>
                  <a:srgbClr val="FF3C00"/>
                </a:solidFill>
              </a:rPr>
              <a:t>For customer engagement and health scores, “w” refers to product benefits and the priority of this benefit. </a:t>
            </a:r>
            <a:endParaRPr sz="1100">
              <a:solidFill>
                <a:srgbClr val="FF3C00"/>
              </a:solidFill>
            </a:endParaRPr>
          </a:p>
          <a:p>
            <a:pPr indent="0" lvl="0" marL="0" rtl="0" algn="l">
              <a:spcBef>
                <a:spcPts val="1600"/>
              </a:spcBef>
              <a:spcAft>
                <a:spcPts val="0"/>
              </a:spcAft>
              <a:buClr>
                <a:schemeClr val="dk1"/>
              </a:buClr>
              <a:buSzPts val="1100"/>
              <a:buFont typeface="Arial"/>
              <a:buNone/>
            </a:pPr>
            <a:r>
              <a:t/>
            </a:r>
            <a:endParaRPr sz="1100">
              <a:solidFill>
                <a:srgbClr val="FF3C00"/>
              </a:solidFill>
            </a:endParaRPr>
          </a:p>
          <a:p>
            <a:pPr indent="0" lvl="0" marL="0" rtl="0" algn="l">
              <a:spcBef>
                <a:spcPts val="1600"/>
              </a:spcBef>
              <a:spcAft>
                <a:spcPts val="1600"/>
              </a:spcAft>
              <a:buClr>
                <a:schemeClr val="dk1"/>
              </a:buClr>
              <a:buSzPts val="1100"/>
              <a:buFont typeface="Arial"/>
              <a:buNone/>
            </a:pPr>
            <a:r>
              <a:t/>
            </a:r>
            <a:endParaRPr sz="1100">
              <a:solidFill>
                <a:srgbClr val="FF3C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9"/>
          <p:cNvSpPr txBox="1"/>
          <p:nvPr>
            <p:ph idx="2" type="title"/>
          </p:nvPr>
        </p:nvSpPr>
        <p:spPr>
          <a:xfrm>
            <a:off x="2199150" y="2918425"/>
            <a:ext cx="4745700" cy="1571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chemeClr val="dk1"/>
                </a:solidFill>
              </a:rPr>
              <a:t>Use this space to explain why this metric is notable or important</a:t>
            </a:r>
            <a:r>
              <a:rPr lang="en" sz="1400">
                <a:solidFill>
                  <a:schemeClr val="dk1"/>
                </a:solidFill>
              </a:rPr>
              <a:t>. </a:t>
            </a:r>
            <a:endParaRPr/>
          </a:p>
        </p:txBody>
      </p:sp>
      <p:sp>
        <p:nvSpPr>
          <p:cNvPr id="433" name="Google Shape;433;p59"/>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4" name="Google Shape;434;p59"/>
          <p:cNvSpPr txBox="1"/>
          <p:nvPr>
            <p:ph type="title"/>
          </p:nvPr>
        </p:nvSpPr>
        <p:spPr>
          <a:xfrm>
            <a:off x="1115850" y="1129225"/>
            <a:ext cx="6912300" cy="19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XX</a:t>
            </a:r>
            <a:r>
              <a:rPr lang="en" sz="6000"/>
              <a:t>%</a:t>
            </a:r>
            <a:endParaRPr sz="6000"/>
          </a:p>
        </p:txBody>
      </p:sp>
      <p:sp>
        <p:nvSpPr>
          <p:cNvPr id="435" name="Google Shape;435;p59"/>
          <p:cNvSpPr/>
          <p:nvPr/>
        </p:nvSpPr>
        <p:spPr>
          <a:xfrm>
            <a:off x="6627500" y="922700"/>
            <a:ext cx="2235000" cy="1089600"/>
          </a:xfrm>
          <a:prstGeom prst="rect">
            <a:avLst/>
          </a:prstGeom>
          <a:solidFill>
            <a:srgbClr val="D9D9D9"/>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3000"/>
              </a:spcAft>
              <a:buNone/>
            </a:pPr>
            <a:r>
              <a:rPr lang="en" sz="1200">
                <a:solidFill>
                  <a:srgbClr val="FF0000"/>
                </a:solidFill>
                <a:latin typeface="Raleway Medium"/>
                <a:ea typeface="Raleway Medium"/>
                <a:cs typeface="Raleway Medium"/>
                <a:sym typeface="Raleway Medium"/>
              </a:rPr>
              <a:t>Use this slide to highlight key wins or opportunities from the Customer Revenue and Retention Metrics slide.</a:t>
            </a:r>
            <a:endParaRPr sz="1200">
              <a:solidFill>
                <a:srgbClr val="FF0000"/>
              </a:solidFill>
              <a:latin typeface="Raleway Medium"/>
              <a:ea typeface="Raleway Medium"/>
              <a:cs typeface="Raleway Medium"/>
              <a:sym typeface="Raleway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60"/>
          <p:cNvPicPr preferRelativeResize="0"/>
          <p:nvPr/>
        </p:nvPicPr>
        <p:blipFill rotWithShape="1">
          <a:blip r:embed="rId3">
            <a:alphaModFix/>
          </a:blip>
          <a:srcRect b="0" l="7382" r="34028" t="0"/>
          <a:stretch/>
        </p:blipFill>
        <p:spPr>
          <a:xfrm>
            <a:off x="4623925" y="0"/>
            <a:ext cx="4520077" cy="5143500"/>
          </a:xfrm>
          <a:prstGeom prst="rect">
            <a:avLst/>
          </a:prstGeom>
          <a:noFill/>
          <a:ln>
            <a:noFill/>
          </a:ln>
        </p:spPr>
      </p:pic>
      <p:sp>
        <p:nvSpPr>
          <p:cNvPr id="441" name="Google Shape;441;p60"/>
          <p:cNvSpPr txBox="1"/>
          <p:nvPr>
            <p:ph idx="1" type="body"/>
          </p:nvPr>
        </p:nvSpPr>
        <p:spPr>
          <a:xfrm>
            <a:off x="401100" y="1993225"/>
            <a:ext cx="2494200" cy="246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metrics to the right represents the number of customers and </a:t>
            </a:r>
            <a:r>
              <a:rPr lang="en"/>
              <a:t>revenue </a:t>
            </a:r>
            <a:r>
              <a:rPr lang="en"/>
              <a:t>lost during period X. Given the amount of churn shown, we can also see how many months are needed to recover that loss from period X.</a:t>
            </a:r>
            <a:endParaRPr i="1" sz="11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1600"/>
              </a:spcBef>
              <a:spcAft>
                <a:spcPts val="0"/>
              </a:spcAft>
              <a:buClr>
                <a:schemeClr val="dk1"/>
              </a:buClr>
              <a:buSzPts val="1100"/>
              <a:buFont typeface="Arial"/>
              <a:buNone/>
            </a:pPr>
            <a:r>
              <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442" name="Google Shape;442;p60"/>
          <p:cNvSpPr txBox="1"/>
          <p:nvPr>
            <p:ph type="title"/>
          </p:nvPr>
        </p:nvSpPr>
        <p:spPr>
          <a:xfrm>
            <a:off x="401100" y="1418420"/>
            <a:ext cx="2610900" cy="57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a:solidFill>
                  <a:schemeClr val="dk1"/>
                </a:solidFill>
                <a:latin typeface="Roboto Slab"/>
                <a:ea typeface="Roboto Slab"/>
                <a:cs typeface="Roboto Slab"/>
                <a:sym typeface="Roboto Slab"/>
              </a:rPr>
              <a:t>Churn</a:t>
            </a:r>
            <a:endParaRPr b="0">
              <a:latin typeface="Roboto Slab"/>
              <a:ea typeface="Roboto Slab"/>
              <a:cs typeface="Roboto Slab"/>
              <a:sym typeface="Roboto Slab"/>
            </a:endParaRPr>
          </a:p>
        </p:txBody>
      </p:sp>
      <p:sp>
        <p:nvSpPr>
          <p:cNvPr id="443" name="Google Shape;443;p60"/>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4" name="Google Shape;444;p60"/>
          <p:cNvSpPr/>
          <p:nvPr/>
        </p:nvSpPr>
        <p:spPr>
          <a:xfrm>
            <a:off x="3457250" y="1158375"/>
            <a:ext cx="2988600" cy="2777700"/>
          </a:xfrm>
          <a:prstGeom prst="rect">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0"/>
          <p:cNvSpPr txBox="1"/>
          <p:nvPr>
            <p:ph idx="1" type="body"/>
          </p:nvPr>
        </p:nvSpPr>
        <p:spPr>
          <a:xfrm>
            <a:off x="4521100" y="1566300"/>
            <a:ext cx="1616400" cy="23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Customer Churn</a:t>
            </a:r>
            <a:endParaRPr>
              <a:solidFill>
                <a:schemeClr val="dk1"/>
              </a:solidFill>
            </a:endParaRPr>
          </a:p>
          <a:p>
            <a:pPr indent="0" lvl="0" marL="0" rtl="0" algn="l">
              <a:spcBef>
                <a:spcPts val="3000"/>
              </a:spcBef>
              <a:spcAft>
                <a:spcPts val="0"/>
              </a:spcAft>
              <a:buNone/>
            </a:pPr>
            <a:br>
              <a:rPr lang="en">
                <a:solidFill>
                  <a:schemeClr val="dk1"/>
                </a:solidFill>
              </a:rPr>
            </a:br>
            <a:r>
              <a:rPr lang="en">
                <a:solidFill>
                  <a:schemeClr val="dk1"/>
                </a:solidFill>
              </a:rPr>
              <a:t>Revenue churn</a:t>
            </a:r>
            <a:endParaRPr>
              <a:solidFill>
                <a:schemeClr val="dk1"/>
              </a:solidFill>
            </a:endParaRPr>
          </a:p>
          <a:p>
            <a:pPr indent="0" lvl="0" marL="0" rtl="0" algn="l">
              <a:spcBef>
                <a:spcPts val="3000"/>
              </a:spcBef>
              <a:spcAft>
                <a:spcPts val="0"/>
              </a:spcAft>
              <a:buNone/>
            </a:pPr>
            <a:br>
              <a:rPr lang="en">
                <a:solidFill>
                  <a:schemeClr val="dk1"/>
                </a:solidFill>
              </a:rPr>
            </a:br>
            <a:r>
              <a:rPr lang="en">
                <a:solidFill>
                  <a:schemeClr val="dk1"/>
                </a:solidFill>
              </a:rPr>
              <a:t>Months to recover</a:t>
            </a:r>
            <a:endParaRPr>
              <a:solidFill>
                <a:schemeClr val="dk1"/>
              </a:solidFill>
            </a:endParaRPr>
          </a:p>
          <a:p>
            <a:pPr indent="0" lvl="0" marL="0" rtl="0" algn="l">
              <a:spcBef>
                <a:spcPts val="3000"/>
              </a:spcBef>
              <a:spcAft>
                <a:spcPts val="0"/>
              </a:spcAft>
              <a:buClr>
                <a:schemeClr val="dk1"/>
              </a:buClr>
              <a:buSzPts val="1100"/>
              <a:buFont typeface="Arial"/>
              <a:buNone/>
            </a:pPr>
            <a:r>
              <a:t/>
            </a:r>
            <a:endParaRPr sz="1000">
              <a:solidFill>
                <a:schemeClr val="dk1"/>
              </a:solidFill>
            </a:endParaRPr>
          </a:p>
          <a:p>
            <a:pPr indent="0" lvl="0" marL="0" rtl="0" algn="l">
              <a:spcBef>
                <a:spcPts val="3000"/>
              </a:spcBef>
              <a:spcAft>
                <a:spcPts val="0"/>
              </a:spcAft>
              <a:buClr>
                <a:schemeClr val="dk1"/>
              </a:buClr>
              <a:buSzPts val="1100"/>
              <a:buFont typeface="Arial"/>
              <a:buNone/>
            </a:pPr>
            <a:r>
              <a:t/>
            </a:r>
            <a:endParaRPr sz="1000">
              <a:solidFill>
                <a:schemeClr val="dk1"/>
              </a:solidFill>
            </a:endParaRPr>
          </a:p>
          <a:p>
            <a:pPr indent="0" lvl="0" marL="0" rtl="0" algn="l">
              <a:spcBef>
                <a:spcPts val="3000"/>
              </a:spcBef>
              <a:spcAft>
                <a:spcPts val="3000"/>
              </a:spcAft>
              <a:buNone/>
            </a:pPr>
            <a:r>
              <a:t/>
            </a:r>
            <a:endParaRPr sz="1000">
              <a:solidFill>
                <a:schemeClr val="dk1"/>
              </a:solidFill>
            </a:endParaRPr>
          </a:p>
        </p:txBody>
      </p:sp>
      <p:sp>
        <p:nvSpPr>
          <p:cNvPr id="446" name="Google Shape;446;p60"/>
          <p:cNvSpPr txBox="1"/>
          <p:nvPr/>
        </p:nvSpPr>
        <p:spPr>
          <a:xfrm>
            <a:off x="3540425" y="1418425"/>
            <a:ext cx="1476000" cy="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latin typeface="Roboto Slab"/>
                <a:ea typeface="Roboto Slab"/>
                <a:cs typeface="Roboto Slab"/>
                <a:sym typeface="Roboto Slab"/>
              </a:rPr>
              <a:t>↑</a:t>
            </a:r>
            <a:r>
              <a:rPr b="1" lang="en" sz="2400">
                <a:solidFill>
                  <a:schemeClr val="dk1"/>
                </a:solidFill>
                <a:latin typeface="Roboto Slab"/>
                <a:ea typeface="Roboto Slab"/>
                <a:cs typeface="Roboto Slab"/>
                <a:sym typeface="Roboto Slab"/>
              </a:rPr>
              <a:t> 23%</a:t>
            </a:r>
            <a:endParaRPr>
              <a:latin typeface="Raleway Medium"/>
              <a:ea typeface="Raleway Medium"/>
              <a:cs typeface="Raleway Medium"/>
              <a:sym typeface="Raleway Medium"/>
            </a:endParaRPr>
          </a:p>
        </p:txBody>
      </p:sp>
      <p:sp>
        <p:nvSpPr>
          <p:cNvPr id="447" name="Google Shape;447;p60"/>
          <p:cNvSpPr txBox="1"/>
          <p:nvPr/>
        </p:nvSpPr>
        <p:spPr>
          <a:xfrm>
            <a:off x="3578925" y="2217600"/>
            <a:ext cx="1476000" cy="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 23%</a:t>
            </a:r>
            <a:endParaRPr>
              <a:latin typeface="Raleway Medium"/>
              <a:ea typeface="Raleway Medium"/>
              <a:cs typeface="Raleway Medium"/>
              <a:sym typeface="Raleway Medium"/>
            </a:endParaRPr>
          </a:p>
        </p:txBody>
      </p:sp>
      <p:sp>
        <p:nvSpPr>
          <p:cNvPr id="448" name="Google Shape;448;p60"/>
          <p:cNvSpPr txBox="1"/>
          <p:nvPr/>
        </p:nvSpPr>
        <p:spPr>
          <a:xfrm>
            <a:off x="3578925" y="3041925"/>
            <a:ext cx="1476000" cy="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Slab"/>
                <a:ea typeface="Roboto Slab"/>
                <a:cs typeface="Roboto Slab"/>
                <a:sym typeface="Roboto Slab"/>
              </a:rPr>
              <a:t>↑ 5</a:t>
            </a:r>
            <a:endParaRPr>
              <a:latin typeface="Raleway Medium"/>
              <a:ea typeface="Raleway Medium"/>
              <a:cs typeface="Raleway Medium"/>
              <a:sym typeface="Raleway Medium"/>
            </a:endParaRPr>
          </a:p>
        </p:txBody>
      </p:sp>
      <p:sp>
        <p:nvSpPr>
          <p:cNvPr id="449" name="Google Shape;449;p60"/>
          <p:cNvSpPr/>
          <p:nvPr/>
        </p:nvSpPr>
        <p:spPr>
          <a:xfrm>
            <a:off x="5979950" y="1467413"/>
            <a:ext cx="2716200" cy="5061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(Customers Lost in Spec</a:t>
            </a:r>
            <a:r>
              <a:rPr lang="en" sz="1000">
                <a:solidFill>
                  <a:srgbClr val="FF0000"/>
                </a:solidFill>
                <a:latin typeface="Raleway Medium"/>
                <a:ea typeface="Raleway Medium"/>
                <a:cs typeface="Raleway Medium"/>
                <a:sym typeface="Raleway Medium"/>
              </a:rPr>
              <a:t>ific Time Frame) ÷ (Total Customers in Same T</a:t>
            </a:r>
            <a:r>
              <a:rPr lang="en" sz="1000">
                <a:solidFill>
                  <a:srgbClr val="FF0000"/>
                </a:solidFill>
                <a:latin typeface="Raleway Medium"/>
                <a:ea typeface="Raleway Medium"/>
                <a:cs typeface="Raleway Medium"/>
                <a:sym typeface="Raleway Medium"/>
              </a:rPr>
              <a:t>ime Frame)  </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3000"/>
              </a:spcAft>
              <a:buNone/>
            </a:pPr>
            <a:r>
              <a:t/>
            </a:r>
            <a:endParaRPr sz="1000">
              <a:solidFill>
                <a:srgbClr val="FF0000"/>
              </a:solidFill>
              <a:latin typeface="Raleway Medium"/>
              <a:ea typeface="Raleway Medium"/>
              <a:cs typeface="Raleway Medium"/>
              <a:sym typeface="Raleway Medium"/>
            </a:endParaRPr>
          </a:p>
        </p:txBody>
      </p:sp>
      <p:sp>
        <p:nvSpPr>
          <p:cNvPr id="450" name="Google Shape;450;p60"/>
          <p:cNvSpPr/>
          <p:nvPr/>
        </p:nvSpPr>
        <p:spPr>
          <a:xfrm>
            <a:off x="5979950" y="2300200"/>
            <a:ext cx="2877000" cy="5061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(Customers Lost in Specific Time Frame) ÷ (Remaining Customers in Same Time Frame)  </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3000"/>
              </a:spcAft>
              <a:buNone/>
            </a:pPr>
            <a:r>
              <a:t/>
            </a:r>
            <a:endParaRPr sz="1000">
              <a:solidFill>
                <a:srgbClr val="FF0000"/>
              </a:solidFill>
              <a:latin typeface="Raleway Medium"/>
              <a:ea typeface="Raleway Medium"/>
              <a:cs typeface="Raleway Medium"/>
              <a:sym typeface="Raleway Medium"/>
            </a:endParaRPr>
          </a:p>
        </p:txBody>
      </p:sp>
      <p:sp>
        <p:nvSpPr>
          <p:cNvPr id="451" name="Google Shape;451;p60"/>
          <p:cNvSpPr/>
          <p:nvPr/>
        </p:nvSpPr>
        <p:spPr>
          <a:xfrm>
            <a:off x="5979950" y="3258663"/>
            <a:ext cx="2716200" cy="5061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FF0000"/>
                </a:solidFill>
                <a:latin typeface="Raleway Medium"/>
                <a:ea typeface="Raleway Medium"/>
                <a:cs typeface="Raleway Medium"/>
                <a:sym typeface="Raleway Medium"/>
              </a:rPr>
              <a:t>(Customer A</a:t>
            </a:r>
            <a:r>
              <a:rPr lang="en" sz="1000">
                <a:solidFill>
                  <a:srgbClr val="FF0000"/>
                </a:solidFill>
                <a:latin typeface="Raleway Medium"/>
                <a:ea typeface="Raleway Medium"/>
                <a:cs typeface="Raleway Medium"/>
                <a:sym typeface="Raleway Medium"/>
              </a:rPr>
              <a:t>cquisition</a:t>
            </a:r>
            <a:r>
              <a:rPr lang="en" sz="1000">
                <a:solidFill>
                  <a:srgbClr val="FF0000"/>
                </a:solidFill>
                <a:latin typeface="Raleway Medium"/>
                <a:ea typeface="Raleway Medium"/>
                <a:cs typeface="Raleway Medium"/>
                <a:sym typeface="Raleway Medium"/>
              </a:rPr>
              <a:t> Cost) </a:t>
            </a:r>
            <a:r>
              <a:rPr lang="en" sz="1000">
                <a:solidFill>
                  <a:srgbClr val="FF0000"/>
                </a:solidFill>
                <a:latin typeface="Raleway Medium"/>
                <a:ea typeface="Raleway Medium"/>
                <a:cs typeface="Raleway Medium"/>
                <a:sym typeface="Raleway Medium"/>
              </a:rPr>
              <a:t>÷</a:t>
            </a:r>
            <a:r>
              <a:rPr lang="en" sz="1000">
                <a:solidFill>
                  <a:srgbClr val="FF0000"/>
                </a:solidFill>
                <a:latin typeface="Raleway Medium"/>
                <a:ea typeface="Raleway Medium"/>
                <a:cs typeface="Raleway Medium"/>
                <a:sym typeface="Raleway Medium"/>
              </a:rPr>
              <a:t> (Average Monthly Recurring Revenue per Customer)</a:t>
            </a:r>
            <a:endParaRPr sz="10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3000"/>
              </a:spcAft>
              <a:buNone/>
            </a:pPr>
            <a:r>
              <a:t/>
            </a:r>
            <a:endParaRPr sz="1000">
              <a:solidFill>
                <a:srgbClr val="FF0000"/>
              </a:solidFill>
              <a:latin typeface="Raleway Medium"/>
              <a:ea typeface="Raleway Medium"/>
              <a:cs typeface="Raleway Medium"/>
              <a:sym typeface="Raleway Medium"/>
            </a:endParaRPr>
          </a:p>
        </p:txBody>
      </p:sp>
      <p:sp>
        <p:nvSpPr>
          <p:cNvPr id="452" name="Google Shape;452;p60"/>
          <p:cNvSpPr txBox="1"/>
          <p:nvPr/>
        </p:nvSpPr>
        <p:spPr>
          <a:xfrm>
            <a:off x="7676175" y="97820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aleway Medium"/>
              <a:ea typeface="Raleway Medium"/>
              <a:cs typeface="Raleway Medium"/>
              <a:sym typeface="Raleway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1"/>
          <p:cNvSpPr txBox="1"/>
          <p:nvPr>
            <p:ph idx="2" type="title"/>
          </p:nvPr>
        </p:nvSpPr>
        <p:spPr>
          <a:xfrm>
            <a:off x="2199150" y="2918425"/>
            <a:ext cx="4745700" cy="1571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chemeClr val="dk1"/>
                </a:solidFill>
              </a:rPr>
              <a:t>Use this space to explain why the above metric is notable or important.</a:t>
            </a:r>
            <a:endParaRPr/>
          </a:p>
        </p:txBody>
      </p:sp>
      <p:sp>
        <p:nvSpPr>
          <p:cNvPr id="458" name="Google Shape;458;p61"/>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9" name="Google Shape;459;p61"/>
          <p:cNvSpPr txBox="1"/>
          <p:nvPr>
            <p:ph type="title"/>
          </p:nvPr>
        </p:nvSpPr>
        <p:spPr>
          <a:xfrm>
            <a:off x="1115850" y="1129225"/>
            <a:ext cx="6912300" cy="19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XX</a:t>
            </a:r>
            <a:r>
              <a:rPr lang="en" sz="6000"/>
              <a:t>%</a:t>
            </a:r>
            <a:endParaRPr sz="6000"/>
          </a:p>
        </p:txBody>
      </p:sp>
      <p:sp>
        <p:nvSpPr>
          <p:cNvPr id="460" name="Google Shape;460;p61"/>
          <p:cNvSpPr/>
          <p:nvPr/>
        </p:nvSpPr>
        <p:spPr>
          <a:xfrm>
            <a:off x="6753150" y="570575"/>
            <a:ext cx="2045100" cy="94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0000"/>
                </a:solidFill>
                <a:latin typeface="Raleway Medium"/>
                <a:ea typeface="Raleway Medium"/>
                <a:cs typeface="Raleway Medium"/>
                <a:sym typeface="Raleway Medium"/>
              </a:rPr>
              <a:t>Use this slide to highlight key wins or opportunities from the Churn slide.</a:t>
            </a:r>
            <a:endParaRPr>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64" name="Shape 464"/>
        <p:cNvGrpSpPr/>
        <p:nvPr/>
      </p:nvGrpSpPr>
      <p:grpSpPr>
        <a:xfrm>
          <a:off x="0" y="0"/>
          <a:ext cx="0" cy="0"/>
          <a:chOff x="0" y="0"/>
          <a:chExt cx="0" cy="0"/>
        </a:xfrm>
      </p:grpSpPr>
      <p:sp>
        <p:nvSpPr>
          <p:cNvPr id="465" name="Google Shape;465;p62"/>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66" name="Google Shape;466;p62"/>
          <p:cNvSpPr txBox="1"/>
          <p:nvPr>
            <p:ph idx="1" type="subTitle"/>
          </p:nvPr>
        </p:nvSpPr>
        <p:spPr>
          <a:xfrm>
            <a:off x="561950" y="3398100"/>
            <a:ext cx="2601300" cy="142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aleway"/>
                <a:ea typeface="Raleway"/>
                <a:cs typeface="Raleway"/>
                <a:sym typeface="Raleway"/>
              </a:rPr>
              <a:t> Generate More Organic Traffic </a:t>
            </a:r>
            <a:endParaRPr b="1">
              <a:solidFill>
                <a:schemeClr val="lt1"/>
              </a:solidFill>
              <a:latin typeface="Raleway"/>
              <a:ea typeface="Raleway"/>
              <a:cs typeface="Raleway"/>
              <a:sym typeface="Raleway"/>
            </a:endParaRPr>
          </a:p>
          <a:p>
            <a:pPr indent="0" lvl="0" marL="0" rtl="0" algn="ctr">
              <a:spcBef>
                <a:spcPts val="0"/>
              </a:spcBef>
              <a:spcAft>
                <a:spcPts val="0"/>
              </a:spcAft>
              <a:buNone/>
            </a:pPr>
            <a:r>
              <a:t/>
            </a:r>
            <a:endParaRPr>
              <a:solidFill>
                <a:srgbClr val="FFFFFF"/>
              </a:solidFill>
            </a:endParaRPr>
          </a:p>
          <a:p>
            <a:pPr indent="0" lvl="0" marL="0" rtl="0" algn="ctr">
              <a:spcBef>
                <a:spcPts val="0"/>
              </a:spcBef>
              <a:spcAft>
                <a:spcPts val="0"/>
              </a:spcAft>
              <a:buNone/>
            </a:pPr>
            <a:r>
              <a:rPr lang="en">
                <a:solidFill>
                  <a:srgbClr val="FFFFFF"/>
                </a:solidFill>
              </a:rPr>
              <a:t>Get more people to our website to increase overall visitor to customer conversion rate</a:t>
            </a:r>
            <a:endParaRPr>
              <a:solidFill>
                <a:srgbClr val="FFFFFF"/>
              </a:solidFill>
            </a:endParaRPr>
          </a:p>
        </p:txBody>
      </p:sp>
      <p:sp>
        <p:nvSpPr>
          <p:cNvPr id="467" name="Google Shape;467;p62"/>
          <p:cNvSpPr txBox="1"/>
          <p:nvPr>
            <p:ph idx="2" type="subTitle"/>
          </p:nvPr>
        </p:nvSpPr>
        <p:spPr>
          <a:xfrm>
            <a:off x="3438125" y="3398100"/>
            <a:ext cx="2267700" cy="162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aleway"/>
                <a:ea typeface="Raleway"/>
                <a:cs typeface="Raleway"/>
                <a:sym typeface="Raleway"/>
              </a:rPr>
              <a:t>Test Retargeting Ads</a:t>
            </a:r>
            <a:endParaRPr b="1">
              <a:solidFill>
                <a:schemeClr val="lt1"/>
              </a:solidFill>
              <a:latin typeface="Raleway"/>
              <a:ea typeface="Raleway"/>
              <a:cs typeface="Raleway"/>
              <a:sym typeface="Raleway"/>
            </a:endParaRPr>
          </a:p>
          <a:p>
            <a:pPr indent="0" lvl="0" marL="0" rtl="0" algn="ctr">
              <a:spcBef>
                <a:spcPts val="0"/>
              </a:spcBef>
              <a:spcAft>
                <a:spcPts val="0"/>
              </a:spcAft>
              <a:buNone/>
            </a:pPr>
            <a:r>
              <a:t/>
            </a:r>
            <a:endParaRPr>
              <a:solidFill>
                <a:srgbClr val="FFFFFF"/>
              </a:solidFill>
            </a:endParaRPr>
          </a:p>
          <a:p>
            <a:pPr indent="0" lvl="0" marL="0" rtl="0" algn="ctr">
              <a:spcBef>
                <a:spcPts val="0"/>
              </a:spcBef>
              <a:spcAft>
                <a:spcPts val="0"/>
              </a:spcAft>
              <a:buNone/>
            </a:pPr>
            <a:r>
              <a:rPr lang="en">
                <a:solidFill>
                  <a:srgbClr val="FFFFFF"/>
                </a:solidFill>
              </a:rPr>
              <a:t>Test retargeting ads on Facebook and LinkedIn using middle-of-the-funnel offers</a:t>
            </a:r>
            <a:endParaRPr>
              <a:solidFill>
                <a:srgbClr val="FFFFFF"/>
              </a:solidFill>
            </a:endParaRPr>
          </a:p>
        </p:txBody>
      </p:sp>
      <p:sp>
        <p:nvSpPr>
          <p:cNvPr id="468" name="Google Shape;468;p62"/>
          <p:cNvSpPr txBox="1"/>
          <p:nvPr>
            <p:ph idx="3" type="subTitle"/>
          </p:nvPr>
        </p:nvSpPr>
        <p:spPr>
          <a:xfrm>
            <a:off x="5952225" y="3398100"/>
            <a:ext cx="3030900" cy="12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aleway"/>
                <a:ea typeface="Raleway"/>
                <a:cs typeface="Raleway"/>
                <a:sym typeface="Raleway"/>
              </a:rPr>
              <a:t>Update Customer Testimonials</a:t>
            </a:r>
            <a:br>
              <a:rPr b="1" lang="en">
                <a:solidFill>
                  <a:schemeClr val="lt1"/>
                </a:solidFill>
                <a:latin typeface="Raleway"/>
                <a:ea typeface="Raleway"/>
                <a:cs typeface="Raleway"/>
                <a:sym typeface="Raleway"/>
              </a:rPr>
            </a:br>
            <a:endParaRPr b="1">
              <a:solidFill>
                <a:schemeClr val="lt1"/>
              </a:solidFill>
              <a:latin typeface="Raleway"/>
              <a:ea typeface="Raleway"/>
              <a:cs typeface="Raleway"/>
              <a:sym typeface="Raleway"/>
            </a:endParaRPr>
          </a:p>
          <a:p>
            <a:pPr indent="0" lvl="0" marL="0" rtl="0" algn="ctr">
              <a:spcBef>
                <a:spcPts val="0"/>
              </a:spcBef>
              <a:spcAft>
                <a:spcPts val="0"/>
              </a:spcAft>
              <a:buNone/>
            </a:pPr>
            <a:r>
              <a:rPr lang="en">
                <a:solidFill>
                  <a:srgbClr val="FFFFFF"/>
                </a:solidFill>
              </a:rPr>
              <a:t>Update customer testimonials to improve bottom-of-the-funnel content and facilitate purchase decisions</a:t>
            </a:r>
            <a:endParaRPr>
              <a:solidFill>
                <a:srgbClr val="FFFFFF"/>
              </a:solidFill>
            </a:endParaRPr>
          </a:p>
        </p:txBody>
      </p:sp>
      <p:sp>
        <p:nvSpPr>
          <p:cNvPr id="469" name="Google Shape;469;p62"/>
          <p:cNvSpPr txBox="1"/>
          <p:nvPr>
            <p:ph type="title"/>
          </p:nvPr>
        </p:nvSpPr>
        <p:spPr>
          <a:xfrm>
            <a:off x="864300" y="446275"/>
            <a:ext cx="74154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0" lang="en" sz="3000">
                <a:solidFill>
                  <a:srgbClr val="FFFFFF"/>
                </a:solidFill>
                <a:latin typeface="Roboto Slab"/>
                <a:ea typeface="Roboto Slab"/>
                <a:cs typeface="Roboto Slab"/>
                <a:sym typeface="Roboto Slab"/>
              </a:rPr>
              <a:t>Next Steps</a:t>
            </a:r>
            <a:endParaRPr b="0" sz="3000">
              <a:solidFill>
                <a:srgbClr val="FFFFFF"/>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t/>
            </a:r>
            <a:endParaRPr b="0" sz="1400">
              <a:solidFill>
                <a:srgbClr val="FFFFFF"/>
              </a:solidFill>
              <a:latin typeface="Arial"/>
              <a:ea typeface="Arial"/>
              <a:cs typeface="Arial"/>
              <a:sym typeface="Arial"/>
            </a:endParaRPr>
          </a:p>
          <a:p>
            <a:pPr indent="0" lvl="0" marL="0" rtl="0" algn="ctr">
              <a:spcBef>
                <a:spcPts val="0"/>
              </a:spcBef>
              <a:spcAft>
                <a:spcPts val="0"/>
              </a:spcAft>
              <a:buNone/>
            </a:pPr>
            <a:r>
              <a:t/>
            </a:r>
            <a:endParaRPr b="0">
              <a:solidFill>
                <a:srgbClr val="FFFFFF"/>
              </a:solidFill>
            </a:endParaRPr>
          </a:p>
        </p:txBody>
      </p:sp>
      <p:sp>
        <p:nvSpPr>
          <p:cNvPr id="470" name="Google Shape;470;p62"/>
          <p:cNvSpPr txBox="1"/>
          <p:nvPr>
            <p:ph idx="4" type="subTitle"/>
          </p:nvPr>
        </p:nvSpPr>
        <p:spPr>
          <a:xfrm>
            <a:off x="1735175" y="1024675"/>
            <a:ext cx="56736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FFFFFF"/>
                </a:solidFill>
              </a:rPr>
              <a:t>What action steps can we take to ensure we meet our goals? </a:t>
            </a:r>
            <a:endParaRPr>
              <a:solidFill>
                <a:srgbClr val="FFFFFF"/>
              </a:solidFill>
            </a:endParaRPr>
          </a:p>
        </p:txBody>
      </p:sp>
      <p:sp>
        <p:nvSpPr>
          <p:cNvPr id="471" name="Google Shape;471;p62"/>
          <p:cNvSpPr/>
          <p:nvPr/>
        </p:nvSpPr>
        <p:spPr>
          <a:xfrm>
            <a:off x="1184750" y="1893750"/>
            <a:ext cx="1355700" cy="1355700"/>
          </a:xfrm>
          <a:prstGeom prst="ellipse">
            <a:avLst/>
          </a:prstGeom>
          <a:solidFill>
            <a:srgbClr val="657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2" name="Google Shape;472;p62"/>
          <p:cNvPicPr preferRelativeResize="0"/>
          <p:nvPr/>
        </p:nvPicPr>
        <p:blipFill>
          <a:blip r:embed="rId3">
            <a:alphaModFix/>
          </a:blip>
          <a:stretch>
            <a:fillRect/>
          </a:stretch>
        </p:blipFill>
        <p:spPr>
          <a:xfrm>
            <a:off x="1508325" y="2229625"/>
            <a:ext cx="708550" cy="708550"/>
          </a:xfrm>
          <a:prstGeom prst="rect">
            <a:avLst/>
          </a:prstGeom>
          <a:noFill/>
          <a:ln>
            <a:noFill/>
          </a:ln>
        </p:spPr>
      </p:pic>
      <p:sp>
        <p:nvSpPr>
          <p:cNvPr id="473" name="Google Shape;473;p62"/>
          <p:cNvSpPr/>
          <p:nvPr/>
        </p:nvSpPr>
        <p:spPr>
          <a:xfrm>
            <a:off x="3860150" y="1893750"/>
            <a:ext cx="1355700" cy="1355700"/>
          </a:xfrm>
          <a:prstGeom prst="ellipse">
            <a:avLst/>
          </a:prstGeom>
          <a:solidFill>
            <a:srgbClr val="657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4" name="Google Shape;474;p62"/>
          <p:cNvPicPr preferRelativeResize="0"/>
          <p:nvPr/>
        </p:nvPicPr>
        <p:blipFill>
          <a:blip r:embed="rId4">
            <a:alphaModFix/>
          </a:blip>
          <a:stretch>
            <a:fillRect/>
          </a:stretch>
        </p:blipFill>
        <p:spPr>
          <a:xfrm>
            <a:off x="4212213" y="2217475"/>
            <a:ext cx="708550" cy="708550"/>
          </a:xfrm>
          <a:prstGeom prst="rect">
            <a:avLst/>
          </a:prstGeom>
          <a:noFill/>
          <a:ln>
            <a:noFill/>
          </a:ln>
        </p:spPr>
      </p:pic>
      <p:sp>
        <p:nvSpPr>
          <p:cNvPr id="475" name="Google Shape;475;p62"/>
          <p:cNvSpPr/>
          <p:nvPr/>
        </p:nvSpPr>
        <p:spPr>
          <a:xfrm>
            <a:off x="6725850" y="1893750"/>
            <a:ext cx="1355700" cy="1355700"/>
          </a:xfrm>
          <a:prstGeom prst="ellipse">
            <a:avLst/>
          </a:prstGeom>
          <a:solidFill>
            <a:srgbClr val="657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6" name="Google Shape;476;p62"/>
          <p:cNvPicPr preferRelativeResize="0"/>
          <p:nvPr/>
        </p:nvPicPr>
        <p:blipFill>
          <a:blip r:embed="rId5">
            <a:alphaModFix/>
          </a:blip>
          <a:stretch>
            <a:fillRect/>
          </a:stretch>
        </p:blipFill>
        <p:spPr>
          <a:xfrm>
            <a:off x="7011850" y="2179900"/>
            <a:ext cx="783700" cy="783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80" name="Shape 480"/>
        <p:cNvGrpSpPr/>
        <p:nvPr/>
      </p:nvGrpSpPr>
      <p:grpSpPr>
        <a:xfrm>
          <a:off x="0" y="0"/>
          <a:ext cx="0" cy="0"/>
          <a:chOff x="0" y="0"/>
          <a:chExt cx="0" cy="0"/>
        </a:xfrm>
      </p:grpSpPr>
      <p:sp>
        <p:nvSpPr>
          <p:cNvPr id="481" name="Google Shape;481;p63"/>
          <p:cNvSpPr txBox="1"/>
          <p:nvPr>
            <p:ph type="title"/>
          </p:nvPr>
        </p:nvSpPr>
        <p:spPr>
          <a:xfrm>
            <a:off x="1712350" y="1005575"/>
            <a:ext cx="5559300" cy="69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482" name="Google Shape;482;p63"/>
          <p:cNvSpPr txBox="1"/>
          <p:nvPr>
            <p:ph type="title"/>
          </p:nvPr>
        </p:nvSpPr>
        <p:spPr>
          <a:xfrm>
            <a:off x="1712350" y="1939825"/>
            <a:ext cx="5559300" cy="922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600">
                <a:solidFill>
                  <a:schemeClr val="lt1"/>
                </a:solidFill>
                <a:latin typeface="Raleway Medium"/>
                <a:ea typeface="Raleway Medium"/>
                <a:cs typeface="Raleway Medium"/>
                <a:sym typeface="Raleway Medium"/>
              </a:rPr>
              <a:t>Looking for more guidance? </a:t>
            </a:r>
            <a:r>
              <a:rPr lang="en" sz="1600" u="sng">
                <a:solidFill>
                  <a:srgbClr val="40FFDC"/>
                </a:solidFill>
                <a:latin typeface="Raleway Medium"/>
                <a:ea typeface="Raleway Medium"/>
                <a:cs typeface="Raleway Medium"/>
                <a:sym typeface="Raleway Medium"/>
                <a:hlinkClick r:id="rId3">
                  <a:extLst>
                    <a:ext uri="{A12FA001-AC4F-418D-AE19-62706E023703}">
                      <ahyp:hlinkClr val="tx"/>
                    </a:ext>
                  </a:extLst>
                </a:hlinkClick>
              </a:rPr>
              <a:t>Reach out to SmartBug</a:t>
            </a:r>
            <a:r>
              <a:rPr lang="en" sz="1600">
                <a:solidFill>
                  <a:schemeClr val="lt1"/>
                </a:solidFill>
                <a:latin typeface="Raleway Medium"/>
                <a:ea typeface="Raleway Medium"/>
                <a:cs typeface="Raleway Medium"/>
                <a:sym typeface="Raleway Medium"/>
              </a:rPr>
              <a:t> to talk to an expert about how to structure your SaaS </a:t>
            </a:r>
            <a:r>
              <a:rPr lang="en" sz="1600">
                <a:solidFill>
                  <a:schemeClr val="lt1"/>
                </a:solidFill>
                <a:latin typeface="Raleway Medium"/>
                <a:ea typeface="Raleway Medium"/>
                <a:cs typeface="Raleway Medium"/>
                <a:sym typeface="Raleway Medium"/>
              </a:rPr>
              <a:t>company’s</a:t>
            </a:r>
            <a:r>
              <a:rPr lang="en" sz="1600">
                <a:solidFill>
                  <a:schemeClr val="lt1"/>
                </a:solidFill>
                <a:latin typeface="Raleway Medium"/>
                <a:ea typeface="Raleway Medium"/>
                <a:cs typeface="Raleway Medium"/>
                <a:sym typeface="Raleway Medium"/>
              </a:rPr>
              <a:t> reporting for success.</a:t>
            </a:r>
            <a:endParaRPr/>
          </a:p>
        </p:txBody>
      </p:sp>
      <p:sp>
        <p:nvSpPr>
          <p:cNvPr id="483" name="Google Shape;483;p63"/>
          <p:cNvSpPr/>
          <p:nvPr/>
        </p:nvSpPr>
        <p:spPr>
          <a:xfrm>
            <a:off x="3768238" y="3225149"/>
            <a:ext cx="1447524" cy="464184"/>
          </a:xfrm>
          <a:prstGeom prst="flowChartTerminator">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3">
            <a:hlinkClick r:id="rId4"/>
          </p:cNvPr>
          <p:cNvSpPr txBox="1"/>
          <p:nvPr/>
        </p:nvSpPr>
        <p:spPr>
          <a:xfrm>
            <a:off x="3768250" y="3225150"/>
            <a:ext cx="1447500" cy="46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Raleway"/>
                <a:ea typeface="Raleway"/>
                <a:cs typeface="Raleway"/>
                <a:sym typeface="Raleway"/>
              </a:rPr>
              <a:t>Let’s Talk</a:t>
            </a:r>
            <a:endParaRPr b="1" sz="1600">
              <a:solidFill>
                <a:schemeClr val="lt1"/>
              </a:solidFill>
              <a:latin typeface="Raleway"/>
              <a:ea typeface="Raleway"/>
              <a:cs typeface="Raleway"/>
              <a:sym typeface="Raleway"/>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8"/>
          <p:cNvSpPr txBox="1"/>
          <p:nvPr>
            <p:ph idx="4294967295" type="ctrTitle"/>
          </p:nvPr>
        </p:nvSpPr>
        <p:spPr>
          <a:xfrm>
            <a:off x="279837" y="4457750"/>
            <a:ext cx="15552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Raleway Medium"/>
                <a:ea typeface="Raleway Medium"/>
                <a:cs typeface="Raleway Medium"/>
                <a:sym typeface="Raleway Medium"/>
              </a:rPr>
              <a:t>Month XX, 20XX</a:t>
            </a:r>
            <a:endParaRPr sz="900">
              <a:solidFill>
                <a:srgbClr val="FFFFFF"/>
              </a:solidFill>
              <a:latin typeface="Raleway Medium"/>
              <a:ea typeface="Raleway Medium"/>
              <a:cs typeface="Raleway Medium"/>
              <a:sym typeface="Raleway Medium"/>
            </a:endParaRPr>
          </a:p>
        </p:txBody>
      </p:sp>
      <p:sp>
        <p:nvSpPr>
          <p:cNvPr id="290" name="Google Shape;290;p48"/>
          <p:cNvSpPr txBox="1"/>
          <p:nvPr>
            <p:ph type="title"/>
          </p:nvPr>
        </p:nvSpPr>
        <p:spPr>
          <a:xfrm>
            <a:off x="279825" y="1964150"/>
            <a:ext cx="3738900" cy="249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SaaS Marketing Metrics</a:t>
            </a:r>
            <a:endParaRPr/>
          </a:p>
          <a:p>
            <a:pPr indent="0" lvl="0" marL="0" rtl="0" algn="l">
              <a:spcBef>
                <a:spcPts val="0"/>
              </a:spcBef>
              <a:spcAft>
                <a:spcPts val="0"/>
              </a:spcAft>
              <a:buNone/>
            </a:pPr>
            <a:r>
              <a:t/>
            </a:r>
            <a:endParaRPr sz="1800"/>
          </a:p>
          <a:p>
            <a:pPr indent="0" lvl="0" marL="0" rtl="0" algn="l">
              <a:spcBef>
                <a:spcPts val="0"/>
              </a:spcBef>
              <a:spcAft>
                <a:spcPts val="0"/>
              </a:spcAft>
              <a:buNone/>
            </a:pPr>
            <a:r>
              <a:rPr lang="en" sz="1400"/>
              <a:t>Presentation Template</a:t>
            </a:r>
            <a:endParaRPr sz="1400"/>
          </a:p>
        </p:txBody>
      </p:sp>
      <p:pic>
        <p:nvPicPr>
          <p:cNvPr id="291" name="Google Shape;291;p48"/>
          <p:cNvPicPr preferRelativeResize="0"/>
          <p:nvPr/>
        </p:nvPicPr>
        <p:blipFill rotWithShape="1">
          <a:blip r:embed="rId3">
            <a:alphaModFix/>
          </a:blip>
          <a:srcRect b="7955" l="0" r="0" t="17272"/>
          <a:stretch/>
        </p:blipFill>
        <p:spPr>
          <a:xfrm>
            <a:off x="4558200" y="0"/>
            <a:ext cx="4585798" cy="5143499"/>
          </a:xfrm>
          <a:prstGeom prst="rect">
            <a:avLst/>
          </a:prstGeom>
          <a:noFill/>
          <a:ln>
            <a:noFill/>
          </a:ln>
        </p:spPr>
      </p:pic>
      <p:sp>
        <p:nvSpPr>
          <p:cNvPr id="292" name="Google Shape;292;p48"/>
          <p:cNvSpPr/>
          <p:nvPr/>
        </p:nvSpPr>
        <p:spPr>
          <a:xfrm>
            <a:off x="1952050" y="289200"/>
            <a:ext cx="2905200" cy="101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0000"/>
                </a:solidFill>
                <a:latin typeface="Raleway"/>
                <a:ea typeface="Raleway"/>
                <a:cs typeface="Raleway"/>
                <a:sym typeface="Raleway"/>
              </a:rPr>
              <a:t>DELETE THIS BOX</a:t>
            </a:r>
            <a:endParaRPr b="1" sz="1200">
              <a:solidFill>
                <a:srgbClr val="FF0000"/>
              </a:solidFill>
              <a:latin typeface="Raleway"/>
              <a:ea typeface="Raleway"/>
              <a:cs typeface="Raleway"/>
              <a:sym typeface="Raleway"/>
            </a:endParaRPr>
          </a:p>
          <a:p>
            <a:pPr indent="0" lvl="0" marL="0" rtl="0" algn="l">
              <a:spcBef>
                <a:spcPts val="0"/>
              </a:spcBef>
              <a:spcAft>
                <a:spcPts val="0"/>
              </a:spcAft>
              <a:buNone/>
            </a:pPr>
            <a:r>
              <a:rPr lang="en" sz="1200">
                <a:solidFill>
                  <a:srgbClr val="FF0000"/>
                </a:solidFill>
                <a:latin typeface="Raleway Medium"/>
                <a:ea typeface="Raleway Medium"/>
                <a:cs typeface="Raleway Medium"/>
                <a:sym typeface="Raleway Medium"/>
              </a:rPr>
              <a:t>You can replace the SmartBug™ logo with your brand logo by navigating to Slide ➤ “Edit theme/master” in the menu.</a:t>
            </a:r>
            <a:endParaRPr sz="1200">
              <a:solidFill>
                <a:srgbClr val="FF0000"/>
              </a:solidFill>
              <a:latin typeface="Raleway Medium"/>
              <a:ea typeface="Raleway Medium"/>
              <a:cs typeface="Raleway Medium"/>
              <a:sym typeface="Raleway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9"/>
          <p:cNvSpPr txBox="1"/>
          <p:nvPr>
            <p:ph type="title"/>
          </p:nvPr>
        </p:nvSpPr>
        <p:spPr>
          <a:xfrm>
            <a:off x="389800" y="749375"/>
            <a:ext cx="7914300" cy="9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get started...</a:t>
            </a:r>
            <a:endParaRPr/>
          </a:p>
        </p:txBody>
      </p:sp>
      <p:sp>
        <p:nvSpPr>
          <p:cNvPr id="298" name="Google Shape;298;p49"/>
          <p:cNvSpPr txBox="1"/>
          <p:nvPr>
            <p:ph idx="1" type="subTitle"/>
          </p:nvPr>
        </p:nvSpPr>
        <p:spPr>
          <a:xfrm>
            <a:off x="389800" y="1653575"/>
            <a:ext cx="6984600" cy="286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Thank you for downloading the SmartBug Media™ SaaS Marketing Metrics Presentation Template!</a:t>
            </a:r>
            <a:endParaRPr sz="1200"/>
          </a:p>
          <a:p>
            <a:pPr indent="0" lvl="0" marL="0" rtl="0" algn="l">
              <a:spcBef>
                <a:spcPts val="1600"/>
              </a:spcBef>
              <a:spcAft>
                <a:spcPts val="0"/>
              </a:spcAft>
              <a:buNone/>
            </a:pPr>
            <a:r>
              <a:rPr lang="en" sz="1200"/>
              <a:t>We hope you find this presentation useful as you deliver the results of your inbound marketing activities to the stakeholders of your SaaS organization. </a:t>
            </a:r>
            <a:r>
              <a:rPr lang="en" sz="1200"/>
              <a:t>This presentation provides a framework for you to report on two categories of metrics: customer acquisition and customer retention. Together, these metrics will help you tie inbound marketing activities to revenue generation. </a:t>
            </a:r>
            <a:endParaRPr sz="1200"/>
          </a:p>
          <a:p>
            <a:pPr indent="0" lvl="0" marL="0" rtl="0" algn="l">
              <a:spcBef>
                <a:spcPts val="1600"/>
              </a:spcBef>
              <a:spcAft>
                <a:spcPts val="0"/>
              </a:spcAft>
              <a:buNone/>
            </a:pPr>
            <a:r>
              <a:rPr lang="en" sz="1200"/>
              <a:t>Need more help with goal setting and reporting? </a:t>
            </a:r>
            <a:r>
              <a:rPr lang="en" sz="1200"/>
              <a:t>We offer monthly, comprehensive reports that measure the effectiveness of your marketing effort</a:t>
            </a:r>
            <a:r>
              <a:rPr lang="en" sz="1200"/>
              <a:t>s</a:t>
            </a:r>
            <a:r>
              <a:rPr lang="en" sz="1200"/>
              <a:t> against your goals</a:t>
            </a:r>
            <a:r>
              <a:rPr lang="en" sz="1200"/>
              <a:t>. If you’d like to learn more, please </a:t>
            </a:r>
            <a:r>
              <a:rPr lang="en" sz="1200" u="sng">
                <a:solidFill>
                  <a:srgbClr val="40FFDC"/>
                </a:solidFill>
                <a:hlinkClick r:id="rId3">
                  <a:extLst>
                    <a:ext uri="{A12FA001-AC4F-418D-AE19-62706E023703}">
                      <ahyp:hlinkClr val="tx"/>
                    </a:ext>
                  </a:extLst>
                </a:hlinkClick>
              </a:rPr>
              <a:t>reach out to us</a:t>
            </a:r>
            <a:r>
              <a:rPr lang="en" sz="1200"/>
              <a:t>.</a:t>
            </a:r>
            <a:r>
              <a:rPr b="1" lang="en" sz="1200">
                <a:latin typeface="Raleway"/>
                <a:ea typeface="Raleway"/>
                <a:cs typeface="Raleway"/>
                <a:sym typeface="Raleway"/>
              </a:rPr>
              <a:t> </a:t>
            </a:r>
            <a:endParaRPr b="1" sz="1200">
              <a:latin typeface="Raleway"/>
              <a:ea typeface="Raleway"/>
              <a:cs typeface="Raleway"/>
              <a:sym typeface="Raleway"/>
            </a:endParaRPr>
          </a:p>
          <a:p>
            <a:pPr indent="0" lvl="0" marL="0" rtl="0" algn="l">
              <a:spcBef>
                <a:spcPts val="1600"/>
              </a:spcBef>
              <a:spcAft>
                <a:spcPts val="1600"/>
              </a:spcAft>
              <a:buNone/>
            </a:pPr>
            <a:r>
              <a:t/>
            </a:r>
            <a:endParaRPr/>
          </a:p>
        </p:txBody>
      </p:sp>
      <p:sp>
        <p:nvSpPr>
          <p:cNvPr id="299" name="Google Shape;299;p49"/>
          <p:cNvSpPr txBox="1"/>
          <p:nvPr>
            <p:ph idx="4294967295" type="ctrTitle"/>
          </p:nvPr>
        </p:nvSpPr>
        <p:spPr>
          <a:xfrm>
            <a:off x="389812" y="4514975"/>
            <a:ext cx="15552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FFFF"/>
                </a:solidFill>
                <a:latin typeface="Raleway Medium"/>
                <a:ea typeface="Raleway Medium"/>
                <a:cs typeface="Raleway Medium"/>
                <a:sym typeface="Raleway Medium"/>
              </a:rPr>
              <a:t>Month XX, 20XX</a:t>
            </a:r>
            <a:endParaRPr sz="900">
              <a:solidFill>
                <a:srgbClr val="FFFFFF"/>
              </a:solidFill>
              <a:latin typeface="Raleway Medium"/>
              <a:ea typeface="Raleway Medium"/>
              <a:cs typeface="Raleway Medium"/>
              <a:sym typeface="Raleway Medium"/>
            </a:endParaRPr>
          </a:p>
        </p:txBody>
      </p:sp>
      <p:sp>
        <p:nvSpPr>
          <p:cNvPr id="300" name="Google Shape;300;p49"/>
          <p:cNvSpPr/>
          <p:nvPr/>
        </p:nvSpPr>
        <p:spPr>
          <a:xfrm>
            <a:off x="7374400" y="2961225"/>
            <a:ext cx="1496400" cy="16248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3000"/>
              </a:spcAft>
              <a:buNone/>
            </a:pPr>
            <a:r>
              <a:rPr lang="en" sz="1200">
                <a:solidFill>
                  <a:srgbClr val="FF0000"/>
                </a:solidFill>
                <a:latin typeface="Raleway Medium"/>
                <a:ea typeface="Raleway Medium"/>
                <a:cs typeface="Raleway Medium"/>
                <a:sym typeface="Raleway Medium"/>
              </a:rPr>
              <a:t>Please edit the text in this slide and delete all of the grey boxes with red guiding text throughout the presentation.</a:t>
            </a:r>
            <a:endParaRPr sz="1200">
              <a:solidFill>
                <a:srgbClr val="FF0000"/>
              </a:solidFill>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0"/>
          <p:cNvSpPr txBox="1"/>
          <p:nvPr>
            <p:ph type="title"/>
          </p:nvPr>
        </p:nvSpPr>
        <p:spPr>
          <a:xfrm>
            <a:off x="894925" y="824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Table of Contents</a:t>
            </a:r>
            <a:endParaRPr>
              <a:latin typeface="Roboto Slab"/>
              <a:ea typeface="Roboto Slab"/>
              <a:cs typeface="Roboto Slab"/>
              <a:sym typeface="Roboto Slab"/>
            </a:endParaRPr>
          </a:p>
        </p:txBody>
      </p:sp>
      <p:sp>
        <p:nvSpPr>
          <p:cNvPr id="306" name="Google Shape;306;p50"/>
          <p:cNvSpPr txBox="1"/>
          <p:nvPr>
            <p:ph idx="1" type="body"/>
          </p:nvPr>
        </p:nvSpPr>
        <p:spPr>
          <a:xfrm>
            <a:off x="1643875" y="1798825"/>
            <a:ext cx="5059500" cy="2375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300"/>
              <a:t>Goals</a:t>
            </a:r>
            <a:endParaRPr sz="1300"/>
          </a:p>
          <a:p>
            <a:pPr indent="0" lvl="0" marL="0" rtl="0" algn="l">
              <a:lnSpc>
                <a:spcPct val="150000"/>
              </a:lnSpc>
              <a:spcBef>
                <a:spcPts val="0"/>
              </a:spcBef>
              <a:spcAft>
                <a:spcPts val="0"/>
              </a:spcAft>
              <a:buClr>
                <a:schemeClr val="dk1"/>
              </a:buClr>
              <a:buSzPts val="1100"/>
              <a:buFont typeface="Arial"/>
              <a:buNone/>
            </a:pPr>
            <a:r>
              <a:rPr lang="en" sz="1300">
                <a:solidFill>
                  <a:schemeClr val="dk1"/>
                </a:solidFill>
              </a:rPr>
              <a:t>Lifecycle Pipeline Acquisition Metrics </a:t>
            </a:r>
            <a:r>
              <a:rPr lang="en" sz="1300">
                <a:solidFill>
                  <a:schemeClr val="dk1"/>
                </a:solidFill>
              </a:rPr>
              <a:t>Customer Acquisition Cost of Customer Acquisition (CoCA) </a:t>
            </a:r>
            <a:endParaRPr sz="1300"/>
          </a:p>
          <a:p>
            <a:pPr indent="0" lvl="0" marL="0" rtl="0" algn="l">
              <a:lnSpc>
                <a:spcPct val="150000"/>
              </a:lnSpc>
              <a:spcBef>
                <a:spcPts val="0"/>
              </a:spcBef>
              <a:spcAft>
                <a:spcPts val="0"/>
              </a:spcAft>
              <a:buNone/>
            </a:pPr>
            <a:r>
              <a:rPr lang="en" sz="1300">
                <a:solidFill>
                  <a:schemeClr val="dk1"/>
                </a:solidFill>
              </a:rPr>
              <a:t>Qualified Marketing Traffic</a:t>
            </a:r>
            <a:endParaRPr sz="1300">
              <a:solidFill>
                <a:schemeClr val="dk1"/>
              </a:solidFill>
            </a:endParaRPr>
          </a:p>
          <a:p>
            <a:pPr indent="0" lvl="0" marL="0" rtl="0" algn="l">
              <a:lnSpc>
                <a:spcPct val="150000"/>
              </a:lnSpc>
              <a:spcBef>
                <a:spcPts val="0"/>
              </a:spcBef>
              <a:spcAft>
                <a:spcPts val="0"/>
              </a:spcAft>
              <a:buNone/>
            </a:pPr>
            <a:r>
              <a:rPr lang="en" sz="1300">
                <a:solidFill>
                  <a:schemeClr val="dk1"/>
                </a:solidFill>
              </a:rPr>
              <a:t>Average Monthly Recurring Revenue by Customer</a:t>
            </a:r>
            <a:endParaRPr sz="1300">
              <a:solidFill>
                <a:schemeClr val="dk1"/>
              </a:solidFill>
            </a:endParaRPr>
          </a:p>
          <a:p>
            <a:pPr indent="0" lvl="0" marL="0" rtl="0" algn="l">
              <a:lnSpc>
                <a:spcPct val="150000"/>
              </a:lnSpc>
              <a:spcBef>
                <a:spcPts val="0"/>
              </a:spcBef>
              <a:spcAft>
                <a:spcPts val="0"/>
              </a:spcAft>
              <a:buNone/>
            </a:pPr>
            <a:r>
              <a:rPr lang="en" sz="1300">
                <a:solidFill>
                  <a:schemeClr val="dk1"/>
                </a:solidFill>
              </a:rPr>
              <a:t>Customer Revenue and Retention Metrics</a:t>
            </a:r>
            <a:endParaRPr sz="1300">
              <a:solidFill>
                <a:schemeClr val="dk1"/>
              </a:solidFill>
            </a:endParaRPr>
          </a:p>
          <a:p>
            <a:pPr indent="0" lvl="0" marL="0" rtl="0" algn="l">
              <a:lnSpc>
                <a:spcPct val="150000"/>
              </a:lnSpc>
              <a:spcBef>
                <a:spcPts val="0"/>
              </a:spcBef>
              <a:spcAft>
                <a:spcPts val="0"/>
              </a:spcAft>
              <a:buClr>
                <a:srgbClr val="000000"/>
              </a:buClr>
              <a:buSzPts val="1100"/>
              <a:buFont typeface="Arial"/>
              <a:buNone/>
            </a:pPr>
            <a:r>
              <a:rPr lang="en" sz="1300">
                <a:solidFill>
                  <a:schemeClr val="dk1"/>
                </a:solidFill>
              </a:rPr>
              <a:t>Churn</a:t>
            </a:r>
            <a:endParaRPr sz="1300">
              <a:solidFill>
                <a:schemeClr val="dk1"/>
              </a:solidFill>
            </a:endParaRPr>
          </a:p>
          <a:p>
            <a:pPr indent="0" lvl="0" marL="0" rtl="0" algn="l">
              <a:lnSpc>
                <a:spcPct val="100000"/>
              </a:lnSpc>
              <a:spcBef>
                <a:spcPts val="0"/>
              </a:spcBef>
              <a:spcAft>
                <a:spcPts val="1600"/>
              </a:spcAft>
              <a:buNone/>
            </a:pPr>
            <a:r>
              <a:t/>
            </a:r>
            <a:endParaRPr sz="1400">
              <a:solidFill>
                <a:schemeClr val="dk1"/>
              </a:solidFill>
            </a:endParaRPr>
          </a:p>
        </p:txBody>
      </p:sp>
      <p:sp>
        <p:nvSpPr>
          <p:cNvPr id="307" name="Google Shape;307;p50"/>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8" name="Google Shape;308;p50"/>
          <p:cNvSpPr txBox="1"/>
          <p:nvPr>
            <p:ph idx="2" type="body"/>
          </p:nvPr>
        </p:nvSpPr>
        <p:spPr>
          <a:xfrm>
            <a:off x="894925" y="1798825"/>
            <a:ext cx="1038300" cy="2525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300">
                <a:solidFill>
                  <a:schemeClr val="dk1"/>
                </a:solidFill>
              </a:rPr>
              <a:t>4</a:t>
            </a:r>
            <a:endParaRPr sz="13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300">
                <a:solidFill>
                  <a:schemeClr val="dk1"/>
                </a:solidFill>
              </a:rPr>
              <a:t>5</a:t>
            </a:r>
            <a:endParaRPr sz="13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300">
                <a:solidFill>
                  <a:schemeClr val="dk1"/>
                </a:solidFill>
              </a:rPr>
              <a:t>7</a:t>
            </a:r>
            <a:endParaRPr sz="1300">
              <a:solidFill>
                <a:schemeClr val="dk1"/>
              </a:solidFill>
            </a:endParaRPr>
          </a:p>
          <a:p>
            <a:pPr indent="0" lvl="0" marL="0" rtl="0" algn="l">
              <a:lnSpc>
                <a:spcPct val="150000"/>
              </a:lnSpc>
              <a:spcBef>
                <a:spcPts val="0"/>
              </a:spcBef>
              <a:spcAft>
                <a:spcPts val="0"/>
              </a:spcAft>
              <a:buNone/>
            </a:pPr>
            <a:r>
              <a:rPr lang="en" sz="1300">
                <a:solidFill>
                  <a:schemeClr val="dk1"/>
                </a:solidFill>
              </a:rPr>
              <a:t>8</a:t>
            </a:r>
            <a:endParaRPr sz="1300">
              <a:solidFill>
                <a:schemeClr val="dk1"/>
              </a:solidFill>
            </a:endParaRPr>
          </a:p>
          <a:p>
            <a:pPr indent="0" lvl="0" marL="0" rtl="0" algn="l">
              <a:lnSpc>
                <a:spcPct val="150000"/>
              </a:lnSpc>
              <a:spcBef>
                <a:spcPts val="0"/>
              </a:spcBef>
              <a:spcAft>
                <a:spcPts val="0"/>
              </a:spcAft>
              <a:buNone/>
            </a:pPr>
            <a:r>
              <a:rPr lang="en" sz="1300">
                <a:solidFill>
                  <a:schemeClr val="dk1"/>
                </a:solidFill>
              </a:rPr>
              <a:t>10</a:t>
            </a:r>
            <a:endParaRPr sz="1300">
              <a:solidFill>
                <a:schemeClr val="dk1"/>
              </a:solidFill>
            </a:endParaRPr>
          </a:p>
          <a:p>
            <a:pPr indent="0" lvl="0" marL="0" rtl="0" algn="l">
              <a:lnSpc>
                <a:spcPct val="150000"/>
              </a:lnSpc>
              <a:spcBef>
                <a:spcPts val="0"/>
              </a:spcBef>
              <a:spcAft>
                <a:spcPts val="0"/>
              </a:spcAft>
              <a:buNone/>
            </a:pPr>
            <a:r>
              <a:rPr lang="en" sz="1300">
                <a:solidFill>
                  <a:schemeClr val="dk1"/>
                </a:solidFill>
              </a:rPr>
              <a:t>11</a:t>
            </a:r>
            <a:endParaRPr sz="1300">
              <a:solidFill>
                <a:schemeClr val="dk1"/>
              </a:solidFill>
            </a:endParaRPr>
          </a:p>
          <a:p>
            <a:pPr indent="0" lvl="0" marL="0" rtl="0" algn="l">
              <a:lnSpc>
                <a:spcPct val="150000"/>
              </a:lnSpc>
              <a:spcBef>
                <a:spcPts val="0"/>
              </a:spcBef>
              <a:spcAft>
                <a:spcPts val="0"/>
              </a:spcAft>
              <a:buNone/>
            </a:pPr>
            <a:r>
              <a:rPr lang="en" sz="1300">
                <a:solidFill>
                  <a:schemeClr val="dk1"/>
                </a:solidFill>
              </a:rPr>
              <a:t>13</a:t>
            </a:r>
            <a:endParaRPr sz="1300">
              <a:solidFill>
                <a:schemeClr val="dk1"/>
              </a:solidFill>
            </a:endParaRPr>
          </a:p>
          <a:p>
            <a:pPr indent="0" lvl="0" marL="0" rtl="0" algn="l">
              <a:lnSpc>
                <a:spcPct val="100000"/>
              </a:lnSpc>
              <a:spcBef>
                <a:spcPts val="0"/>
              </a:spcBef>
              <a:spcAft>
                <a:spcPts val="1600"/>
              </a:spcAft>
              <a:buNone/>
            </a:pPr>
            <a:r>
              <a:t/>
            </a:r>
            <a:endParaRPr sz="1400">
              <a:solidFill>
                <a:schemeClr val="dk1"/>
              </a:solidFill>
            </a:endParaRPr>
          </a:p>
        </p:txBody>
      </p:sp>
      <p:sp>
        <p:nvSpPr>
          <p:cNvPr id="309" name="Google Shape;309;p50"/>
          <p:cNvSpPr/>
          <p:nvPr/>
        </p:nvSpPr>
        <p:spPr>
          <a:xfrm>
            <a:off x="6577600" y="1764075"/>
            <a:ext cx="2045100" cy="190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0000"/>
                </a:solidFill>
                <a:latin typeface="Raleway Medium"/>
                <a:ea typeface="Raleway Medium"/>
                <a:cs typeface="Raleway Medium"/>
                <a:sym typeface="Raleway Medium"/>
              </a:rPr>
              <a:t>Outline the agenda of your</a:t>
            </a:r>
            <a:r>
              <a:rPr lang="en" sz="1200">
                <a:solidFill>
                  <a:srgbClr val="FF0000"/>
                </a:solidFill>
                <a:latin typeface="Raleway Medium"/>
                <a:ea typeface="Raleway Medium"/>
                <a:cs typeface="Raleway Medium"/>
                <a:sym typeface="Raleway Medium"/>
              </a:rPr>
              <a:t> presentation</a:t>
            </a:r>
            <a:r>
              <a:rPr lang="en" sz="1200">
                <a:solidFill>
                  <a:srgbClr val="FF0000"/>
                </a:solidFill>
                <a:latin typeface="Raleway Medium"/>
                <a:ea typeface="Raleway Medium"/>
                <a:cs typeface="Raleway Medium"/>
                <a:sym typeface="Raleway Medium"/>
              </a:rPr>
              <a:t> here, so your audience knows what you’ll be covering. It’s also proper etiquette to give your viewers a sneak peek at the </a:t>
            </a:r>
            <a:r>
              <a:rPr lang="en" sz="1200">
                <a:solidFill>
                  <a:srgbClr val="FF0000"/>
                </a:solidFill>
                <a:latin typeface="Raleway Medium"/>
                <a:ea typeface="Raleway Medium"/>
                <a:cs typeface="Raleway Medium"/>
                <a:sym typeface="Raleway Medium"/>
              </a:rPr>
              <a:t>length</a:t>
            </a:r>
            <a:r>
              <a:rPr lang="en" sz="1200">
                <a:solidFill>
                  <a:srgbClr val="FF0000"/>
                </a:solidFill>
                <a:latin typeface="Raleway Medium"/>
                <a:ea typeface="Raleway Medium"/>
                <a:cs typeface="Raleway Medium"/>
                <a:sym typeface="Raleway Medium"/>
              </a:rPr>
              <a:t> of your </a:t>
            </a:r>
            <a:r>
              <a:rPr lang="en" sz="1200">
                <a:solidFill>
                  <a:srgbClr val="FF0000"/>
                </a:solidFill>
                <a:latin typeface="Raleway Medium"/>
                <a:ea typeface="Raleway Medium"/>
                <a:cs typeface="Raleway Medium"/>
                <a:sym typeface="Raleway Medium"/>
              </a:rPr>
              <a:t>presentation</a:t>
            </a:r>
            <a:r>
              <a:rPr lang="en" sz="1200">
                <a:solidFill>
                  <a:srgbClr val="FF0000"/>
                </a:solidFill>
                <a:latin typeface="Raleway Medium"/>
                <a:ea typeface="Raleway Medium"/>
                <a:cs typeface="Raleway Medium"/>
                <a:sym typeface="Raleway Medium"/>
              </a:rPr>
              <a:t>.</a:t>
            </a:r>
            <a:endParaRPr sz="1200">
              <a:solidFill>
                <a:srgbClr val="FF0000"/>
              </a:solidFill>
              <a:latin typeface="Raleway Medium"/>
              <a:ea typeface="Raleway Medium"/>
              <a:cs typeface="Raleway Medium"/>
              <a:sym typeface="Raleway Medium"/>
            </a:endParaRPr>
          </a:p>
        </p:txBody>
      </p:sp>
      <p:sp>
        <p:nvSpPr>
          <p:cNvPr id="310" name="Google Shape;310;p50"/>
          <p:cNvSpPr/>
          <p:nvPr/>
        </p:nvSpPr>
        <p:spPr>
          <a:xfrm>
            <a:off x="183050" y="4432750"/>
            <a:ext cx="7446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0000"/>
                </a:solidFill>
                <a:latin typeface="Raleway Medium"/>
                <a:ea typeface="Raleway Medium"/>
                <a:cs typeface="Raleway Medium"/>
                <a:sym typeface="Raleway Medium"/>
              </a:rPr>
              <a:t>You can replace the SmartBug logo with your brand logo by navigating to Slide ➤ “Edit theme/master” in the menu.</a:t>
            </a:r>
            <a:endParaRPr sz="1000">
              <a:solidFill>
                <a:srgbClr val="FF0000"/>
              </a:solidFill>
              <a:latin typeface="Raleway Medium"/>
              <a:ea typeface="Raleway Medium"/>
              <a:cs typeface="Raleway Medium"/>
              <a:sym typeface="Raleway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p:nvPr/>
        </p:nvSpPr>
        <p:spPr>
          <a:xfrm>
            <a:off x="1696525" y="1601950"/>
            <a:ext cx="261600" cy="261600"/>
          </a:xfrm>
          <a:prstGeom prst="ellips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16" name="Google Shape;316;p51"/>
          <p:cNvSpPr txBox="1"/>
          <p:nvPr>
            <p:ph type="title"/>
          </p:nvPr>
        </p:nvSpPr>
        <p:spPr>
          <a:xfrm>
            <a:off x="464100" y="506942"/>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Slab"/>
                <a:ea typeface="Roboto Slab"/>
                <a:cs typeface="Roboto Slab"/>
                <a:sym typeface="Roboto Slab"/>
              </a:rPr>
              <a:t>Goals </a:t>
            </a:r>
            <a:endParaRPr>
              <a:latin typeface="Roboto Slab"/>
              <a:ea typeface="Roboto Slab"/>
              <a:cs typeface="Roboto Slab"/>
              <a:sym typeface="Roboto Slab"/>
            </a:endParaRPr>
          </a:p>
        </p:txBody>
      </p:sp>
      <p:sp>
        <p:nvSpPr>
          <p:cNvPr id="317" name="Google Shape;317;p51"/>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318" name="Google Shape;318;p51"/>
          <p:cNvCxnSpPr/>
          <p:nvPr/>
        </p:nvCxnSpPr>
        <p:spPr>
          <a:xfrm>
            <a:off x="584322" y="1185825"/>
            <a:ext cx="2190600" cy="0"/>
          </a:xfrm>
          <a:prstGeom prst="straightConnector1">
            <a:avLst/>
          </a:prstGeom>
          <a:noFill/>
          <a:ln cap="flat" cmpd="sng" w="9525">
            <a:solidFill>
              <a:srgbClr val="000000"/>
            </a:solidFill>
            <a:prstDash val="solid"/>
            <a:round/>
            <a:headEnd len="med" w="med" type="none"/>
            <a:tailEnd len="med" w="med" type="none"/>
          </a:ln>
        </p:spPr>
      </p:cxnSp>
      <p:sp>
        <p:nvSpPr>
          <p:cNvPr id="319" name="Google Shape;319;p51"/>
          <p:cNvSpPr/>
          <p:nvPr/>
        </p:nvSpPr>
        <p:spPr>
          <a:xfrm>
            <a:off x="6332200" y="1158450"/>
            <a:ext cx="2421000" cy="350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0000"/>
                </a:solidFill>
                <a:latin typeface="Raleway Medium"/>
                <a:ea typeface="Raleway Medium"/>
                <a:cs typeface="Raleway Medium"/>
                <a:sym typeface="Raleway Medium"/>
              </a:rPr>
              <a:t>List your top-level goals and the progress you’ve made toward them here. These should be the goals stakeholders use to evaluate the effectiveness of your marketing activities, such as revenue as a percentage increase, recurring revenue as a percentage increase, or new customers. </a:t>
            </a:r>
            <a:r>
              <a:rPr lang="en" sz="1200">
                <a:solidFill>
                  <a:srgbClr val="FF0000"/>
                </a:solidFill>
                <a:latin typeface="Raleway Medium"/>
                <a:ea typeface="Raleway Medium"/>
                <a:cs typeface="Raleway Medium"/>
                <a:sym typeface="Raleway Medium"/>
              </a:rPr>
              <a:t>Make sure the goals you’ve set out to accomplish are </a:t>
            </a:r>
            <a:r>
              <a:rPr lang="en" sz="1200" u="sng">
                <a:solidFill>
                  <a:srgbClr val="3C4043"/>
                </a:solidFill>
                <a:latin typeface="Raleway Medium"/>
                <a:ea typeface="Raleway Medium"/>
                <a:cs typeface="Raleway Medium"/>
                <a:sym typeface="Raleway Medium"/>
                <a:hlinkClick r:id="rId3">
                  <a:extLst>
                    <a:ext uri="{A12FA001-AC4F-418D-AE19-62706E023703}">
                      <ahyp:hlinkClr val="tx"/>
                    </a:ext>
                  </a:extLst>
                </a:hlinkClick>
              </a:rPr>
              <a:t>SMART</a:t>
            </a:r>
            <a:r>
              <a:rPr lang="en" sz="1200">
                <a:solidFill>
                  <a:srgbClr val="3C4043"/>
                </a:solidFill>
                <a:uFill>
                  <a:noFill/>
                </a:uFill>
                <a:latin typeface="Raleway Medium"/>
                <a:ea typeface="Raleway Medium"/>
                <a:cs typeface="Raleway Medium"/>
                <a:sym typeface="Raleway Medium"/>
                <a:hlinkClick r:id="rId4">
                  <a:extLst>
                    <a:ext uri="{A12FA001-AC4F-418D-AE19-62706E023703}">
                      <ahyp:hlinkClr val="tx"/>
                    </a:ext>
                  </a:extLst>
                </a:hlinkClick>
              </a:rPr>
              <a:t>:</a:t>
            </a:r>
            <a:endParaRPr sz="1200">
              <a:solidFill>
                <a:srgbClr val="3C4043"/>
              </a:solidFill>
              <a:latin typeface="Raleway Medium"/>
              <a:ea typeface="Raleway Medium"/>
              <a:cs typeface="Raleway Medium"/>
              <a:sym typeface="Raleway Medium"/>
            </a:endParaRPr>
          </a:p>
          <a:p>
            <a:pPr indent="-304800" lvl="0" marL="457200" rtl="0" algn="l">
              <a:spcBef>
                <a:spcPts val="0"/>
              </a:spcBef>
              <a:spcAft>
                <a:spcPts val="0"/>
              </a:spcAft>
              <a:buClr>
                <a:srgbClr val="FF0000"/>
              </a:buClr>
              <a:buSzPts val="1200"/>
              <a:buFont typeface="Raleway Medium"/>
              <a:buChar char="●"/>
            </a:pPr>
            <a:r>
              <a:rPr lang="en" sz="1200">
                <a:solidFill>
                  <a:srgbClr val="FF0000"/>
                </a:solidFill>
                <a:latin typeface="Raleway Medium"/>
                <a:ea typeface="Raleway Medium"/>
                <a:cs typeface="Raleway Medium"/>
                <a:sym typeface="Raleway Medium"/>
              </a:rPr>
              <a:t>Specific</a:t>
            </a:r>
            <a:endParaRPr sz="1200">
              <a:solidFill>
                <a:srgbClr val="FF0000"/>
              </a:solidFill>
              <a:latin typeface="Raleway Medium"/>
              <a:ea typeface="Raleway Medium"/>
              <a:cs typeface="Raleway Medium"/>
              <a:sym typeface="Raleway Medium"/>
            </a:endParaRPr>
          </a:p>
          <a:p>
            <a:pPr indent="-304800" lvl="0" marL="457200" rtl="0" algn="l">
              <a:spcBef>
                <a:spcPts val="0"/>
              </a:spcBef>
              <a:spcAft>
                <a:spcPts val="0"/>
              </a:spcAft>
              <a:buClr>
                <a:srgbClr val="FF0000"/>
              </a:buClr>
              <a:buSzPts val="1200"/>
              <a:buFont typeface="Raleway Medium"/>
              <a:buChar char="●"/>
            </a:pPr>
            <a:r>
              <a:rPr lang="en" sz="1200">
                <a:solidFill>
                  <a:srgbClr val="FF0000"/>
                </a:solidFill>
                <a:latin typeface="Raleway Medium"/>
                <a:ea typeface="Raleway Medium"/>
                <a:cs typeface="Raleway Medium"/>
                <a:sym typeface="Raleway Medium"/>
              </a:rPr>
              <a:t>Measureable</a:t>
            </a:r>
            <a:endParaRPr sz="1200">
              <a:solidFill>
                <a:srgbClr val="FF0000"/>
              </a:solidFill>
              <a:latin typeface="Raleway Medium"/>
              <a:ea typeface="Raleway Medium"/>
              <a:cs typeface="Raleway Medium"/>
              <a:sym typeface="Raleway Medium"/>
            </a:endParaRPr>
          </a:p>
          <a:p>
            <a:pPr indent="-304800" lvl="0" marL="457200" rtl="0" algn="l">
              <a:spcBef>
                <a:spcPts val="0"/>
              </a:spcBef>
              <a:spcAft>
                <a:spcPts val="0"/>
              </a:spcAft>
              <a:buClr>
                <a:srgbClr val="FF0000"/>
              </a:buClr>
              <a:buSzPts val="1200"/>
              <a:buFont typeface="Raleway Medium"/>
              <a:buChar char="●"/>
            </a:pPr>
            <a:r>
              <a:rPr lang="en" sz="1200">
                <a:solidFill>
                  <a:srgbClr val="FF0000"/>
                </a:solidFill>
                <a:latin typeface="Raleway Medium"/>
                <a:ea typeface="Raleway Medium"/>
                <a:cs typeface="Raleway Medium"/>
                <a:sym typeface="Raleway Medium"/>
              </a:rPr>
              <a:t>Attainable</a:t>
            </a:r>
            <a:endParaRPr sz="1200">
              <a:solidFill>
                <a:srgbClr val="FF0000"/>
              </a:solidFill>
              <a:latin typeface="Raleway Medium"/>
              <a:ea typeface="Raleway Medium"/>
              <a:cs typeface="Raleway Medium"/>
              <a:sym typeface="Raleway Medium"/>
            </a:endParaRPr>
          </a:p>
          <a:p>
            <a:pPr indent="-304800" lvl="0" marL="457200" rtl="0" algn="l">
              <a:spcBef>
                <a:spcPts val="0"/>
              </a:spcBef>
              <a:spcAft>
                <a:spcPts val="0"/>
              </a:spcAft>
              <a:buClr>
                <a:srgbClr val="FF0000"/>
              </a:buClr>
              <a:buSzPts val="1200"/>
              <a:buFont typeface="Raleway Medium"/>
              <a:buChar char="●"/>
            </a:pPr>
            <a:r>
              <a:rPr lang="en" sz="1200">
                <a:solidFill>
                  <a:srgbClr val="FF0000"/>
                </a:solidFill>
                <a:latin typeface="Raleway Medium"/>
                <a:ea typeface="Raleway Medium"/>
                <a:cs typeface="Raleway Medium"/>
                <a:sym typeface="Raleway Medium"/>
              </a:rPr>
              <a:t>Reasonable</a:t>
            </a:r>
            <a:endParaRPr sz="1200">
              <a:solidFill>
                <a:srgbClr val="FF0000"/>
              </a:solidFill>
              <a:latin typeface="Raleway Medium"/>
              <a:ea typeface="Raleway Medium"/>
              <a:cs typeface="Raleway Medium"/>
              <a:sym typeface="Raleway Medium"/>
            </a:endParaRPr>
          </a:p>
          <a:p>
            <a:pPr indent="-304800" lvl="0" marL="457200" rtl="0" algn="l">
              <a:spcBef>
                <a:spcPts val="0"/>
              </a:spcBef>
              <a:spcAft>
                <a:spcPts val="0"/>
              </a:spcAft>
              <a:buClr>
                <a:srgbClr val="FF0000"/>
              </a:buClr>
              <a:buSzPts val="1200"/>
              <a:buFont typeface="Raleway Medium"/>
              <a:buChar char="●"/>
            </a:pPr>
            <a:r>
              <a:rPr lang="en" sz="1200">
                <a:solidFill>
                  <a:srgbClr val="FF0000"/>
                </a:solidFill>
                <a:latin typeface="Raleway Medium"/>
                <a:ea typeface="Raleway Medium"/>
                <a:cs typeface="Raleway Medium"/>
                <a:sym typeface="Raleway Medium"/>
              </a:rPr>
              <a:t>Time-bound</a:t>
            </a:r>
            <a:endParaRPr sz="1200">
              <a:solidFill>
                <a:srgbClr val="FF0000"/>
              </a:solidFill>
              <a:latin typeface="Raleway Medium"/>
              <a:ea typeface="Raleway Medium"/>
              <a:cs typeface="Raleway Medium"/>
              <a:sym typeface="Raleway Medium"/>
            </a:endParaRPr>
          </a:p>
        </p:txBody>
      </p:sp>
      <p:sp>
        <p:nvSpPr>
          <p:cNvPr id="320" name="Google Shape;320;p51"/>
          <p:cNvSpPr/>
          <p:nvPr/>
        </p:nvSpPr>
        <p:spPr>
          <a:xfrm>
            <a:off x="1696525" y="2502688"/>
            <a:ext cx="261600" cy="261600"/>
          </a:xfrm>
          <a:prstGeom prst="ellips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1" name="Google Shape;321;p51"/>
          <p:cNvSpPr/>
          <p:nvPr/>
        </p:nvSpPr>
        <p:spPr>
          <a:xfrm>
            <a:off x="1696525" y="3403425"/>
            <a:ext cx="261600" cy="261600"/>
          </a:xfrm>
          <a:prstGeom prst="ellipse">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2" name="Google Shape;322;p51"/>
          <p:cNvSpPr txBox="1"/>
          <p:nvPr>
            <p:ph idx="1" type="body"/>
          </p:nvPr>
        </p:nvSpPr>
        <p:spPr>
          <a:xfrm>
            <a:off x="1092575" y="1503100"/>
            <a:ext cx="4493700" cy="305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Raleway"/>
                <a:ea typeface="Raleway"/>
                <a:cs typeface="Raleway"/>
                <a:sym typeface="Raleway"/>
              </a:rPr>
              <a:t>Goal   1</a:t>
            </a:r>
            <a:r>
              <a:rPr lang="en"/>
              <a:t> </a:t>
            </a:r>
            <a:r>
              <a:rPr lang="en"/>
              <a:t>  →  Write Goal Here</a:t>
            </a:r>
            <a:endParaRPr/>
          </a:p>
          <a:p>
            <a:pPr indent="-215900" lvl="0" marL="1371600" rtl="0" algn="l">
              <a:lnSpc>
                <a:spcPct val="100000"/>
              </a:lnSpc>
              <a:spcBef>
                <a:spcPts val="1600"/>
              </a:spcBef>
              <a:spcAft>
                <a:spcPts val="0"/>
              </a:spcAft>
              <a:buSzPts val="1600"/>
              <a:buChar char="■"/>
            </a:pPr>
            <a:r>
              <a:rPr lang="en"/>
              <a:t>Progress toward goal here</a:t>
            </a:r>
            <a:endParaRPr/>
          </a:p>
          <a:p>
            <a:pPr indent="0" lvl="0" marL="0" rtl="0" algn="l">
              <a:lnSpc>
                <a:spcPct val="100000"/>
              </a:lnSpc>
              <a:spcBef>
                <a:spcPts val="1600"/>
              </a:spcBef>
              <a:spcAft>
                <a:spcPts val="0"/>
              </a:spcAft>
              <a:buNone/>
            </a:pPr>
            <a:r>
              <a:rPr b="1" lang="en">
                <a:solidFill>
                  <a:schemeClr val="dk1"/>
                </a:solidFill>
                <a:latin typeface="Raleway"/>
                <a:ea typeface="Raleway"/>
                <a:cs typeface="Raleway"/>
                <a:sym typeface="Raleway"/>
              </a:rPr>
              <a:t>Goal   2</a:t>
            </a:r>
            <a:r>
              <a:rPr lang="en">
                <a:solidFill>
                  <a:schemeClr val="dk1"/>
                </a:solidFill>
              </a:rPr>
              <a:t>   →  Write Goal Here</a:t>
            </a:r>
            <a:endParaRPr>
              <a:solidFill>
                <a:schemeClr val="dk1"/>
              </a:solidFill>
            </a:endParaRPr>
          </a:p>
          <a:p>
            <a:pPr indent="-215900" lvl="0" marL="1371600" rtl="0" algn="l">
              <a:lnSpc>
                <a:spcPct val="100000"/>
              </a:lnSpc>
              <a:spcBef>
                <a:spcPts val="1600"/>
              </a:spcBef>
              <a:spcAft>
                <a:spcPts val="0"/>
              </a:spcAft>
              <a:buClr>
                <a:schemeClr val="dk1"/>
              </a:buClr>
              <a:buSzPts val="1600"/>
              <a:buChar char="■"/>
            </a:pPr>
            <a:r>
              <a:rPr lang="en">
                <a:solidFill>
                  <a:schemeClr val="dk1"/>
                </a:solidFill>
              </a:rPr>
              <a:t>Progress toward goal here</a:t>
            </a:r>
            <a:endParaRPr>
              <a:solidFill>
                <a:schemeClr val="dk1"/>
              </a:solidFill>
            </a:endParaRPr>
          </a:p>
          <a:p>
            <a:pPr indent="0" lvl="0" marL="0" rtl="0" algn="l">
              <a:lnSpc>
                <a:spcPct val="100000"/>
              </a:lnSpc>
              <a:spcBef>
                <a:spcPts val="1600"/>
              </a:spcBef>
              <a:spcAft>
                <a:spcPts val="0"/>
              </a:spcAft>
              <a:buNone/>
            </a:pPr>
            <a:r>
              <a:rPr b="1" lang="en">
                <a:solidFill>
                  <a:schemeClr val="dk1"/>
                </a:solidFill>
                <a:latin typeface="Raleway"/>
                <a:ea typeface="Raleway"/>
                <a:cs typeface="Raleway"/>
                <a:sym typeface="Raleway"/>
              </a:rPr>
              <a:t>Goal   3</a:t>
            </a:r>
            <a:r>
              <a:rPr lang="en">
                <a:solidFill>
                  <a:schemeClr val="dk1"/>
                </a:solidFill>
              </a:rPr>
              <a:t>   →  Write Goal Here</a:t>
            </a:r>
            <a:endParaRPr>
              <a:solidFill>
                <a:schemeClr val="dk1"/>
              </a:solidFill>
            </a:endParaRPr>
          </a:p>
          <a:p>
            <a:pPr indent="-215900" lvl="0" marL="1371600" rtl="0" algn="l">
              <a:lnSpc>
                <a:spcPct val="100000"/>
              </a:lnSpc>
              <a:spcBef>
                <a:spcPts val="1600"/>
              </a:spcBef>
              <a:spcAft>
                <a:spcPts val="0"/>
              </a:spcAft>
              <a:buClr>
                <a:schemeClr val="dk1"/>
              </a:buClr>
              <a:buSzPts val="1600"/>
              <a:buChar char="■"/>
            </a:pPr>
            <a:r>
              <a:rPr lang="en">
                <a:solidFill>
                  <a:schemeClr val="dk1"/>
                </a:solidFill>
              </a:rPr>
              <a:t>Progress toward goal here</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26" name="Shape 326"/>
        <p:cNvGrpSpPr/>
        <p:nvPr/>
      </p:nvGrpSpPr>
      <p:grpSpPr>
        <a:xfrm>
          <a:off x="0" y="0"/>
          <a:ext cx="0" cy="0"/>
          <a:chOff x="0" y="0"/>
          <a:chExt cx="0" cy="0"/>
        </a:xfrm>
      </p:grpSpPr>
      <p:sp>
        <p:nvSpPr>
          <p:cNvPr id="327" name="Google Shape;327;p52"/>
          <p:cNvSpPr/>
          <p:nvPr/>
        </p:nvSpPr>
        <p:spPr>
          <a:xfrm flipH="1" rot="10800000">
            <a:off x="3327200" y="4366125"/>
            <a:ext cx="1107000" cy="486600"/>
          </a:xfrm>
          <a:prstGeom prst="trapezoid">
            <a:avLst>
              <a:gd fmla="val 25000" name="adj"/>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2"/>
          <p:cNvSpPr txBox="1"/>
          <p:nvPr>
            <p:ph idx="12" type="sldNum"/>
          </p:nvPr>
        </p:nvSpPr>
        <p:spPr>
          <a:xfrm>
            <a:off x="8300670" y="4729876"/>
            <a:ext cx="447300" cy="320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9" name="Google Shape;329;p52"/>
          <p:cNvSpPr txBox="1"/>
          <p:nvPr>
            <p:ph type="title"/>
          </p:nvPr>
        </p:nvSpPr>
        <p:spPr>
          <a:xfrm>
            <a:off x="830100" y="291800"/>
            <a:ext cx="74838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0" lang="en" sz="3000">
                <a:solidFill>
                  <a:srgbClr val="FFFFFF"/>
                </a:solidFill>
                <a:latin typeface="Roboto Slab"/>
                <a:ea typeface="Roboto Slab"/>
                <a:cs typeface="Roboto Slab"/>
                <a:sym typeface="Roboto Slab"/>
              </a:rPr>
              <a:t>Lifecycle </a:t>
            </a:r>
            <a:r>
              <a:rPr b="0" lang="en" sz="3000">
                <a:solidFill>
                  <a:srgbClr val="FFFFFF"/>
                </a:solidFill>
                <a:latin typeface="Roboto Slab"/>
                <a:ea typeface="Roboto Slab"/>
                <a:cs typeface="Roboto Slab"/>
                <a:sym typeface="Roboto Slab"/>
              </a:rPr>
              <a:t>Pipeline</a:t>
            </a:r>
            <a:r>
              <a:rPr b="0" lang="en" sz="3000">
                <a:solidFill>
                  <a:srgbClr val="FFFFFF"/>
                </a:solidFill>
                <a:latin typeface="Roboto Slab"/>
                <a:ea typeface="Roboto Slab"/>
                <a:cs typeface="Roboto Slab"/>
                <a:sym typeface="Roboto Slab"/>
              </a:rPr>
              <a:t> Acquisition Metrics</a:t>
            </a:r>
            <a:endParaRPr b="0" sz="3000">
              <a:solidFill>
                <a:srgbClr val="FFFFFF"/>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t/>
            </a:r>
            <a:endParaRPr b="0">
              <a:solidFill>
                <a:srgbClr val="FFFFFF"/>
              </a:solidFill>
            </a:endParaRPr>
          </a:p>
        </p:txBody>
      </p:sp>
      <p:sp>
        <p:nvSpPr>
          <p:cNvPr id="330" name="Google Shape;330;p52"/>
          <p:cNvSpPr txBox="1"/>
          <p:nvPr>
            <p:ph idx="4" type="subTitle"/>
          </p:nvPr>
        </p:nvSpPr>
        <p:spPr>
          <a:xfrm>
            <a:off x="9290975" y="2171325"/>
            <a:ext cx="2751300" cy="2869200"/>
          </a:xfrm>
          <a:prstGeom prst="rect">
            <a:avLst/>
          </a:prstGeom>
          <a:solidFill>
            <a:srgbClr val="657573">
              <a:alpha val="16150"/>
            </a:srgbClr>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F3C00"/>
                </a:solidFill>
              </a:rPr>
              <a:t>These metrics represent the amount of traffic it takes to create a customer and the conversion rates through each stage of the customer lifecycle. Calculate each of the six conversion rates listed on this slide for the time period you are reporting. For example, to calculate your visit-to-lead conversion rate for last month, divide your website visits from the past 30 days by the number of leads generated in the same period.</a:t>
            </a:r>
            <a:endParaRPr sz="1200">
              <a:solidFill>
                <a:srgbClr val="FF3C00"/>
              </a:solidFill>
            </a:endParaRPr>
          </a:p>
          <a:p>
            <a:pPr indent="0" lvl="0" marL="0" rtl="0" algn="l">
              <a:spcBef>
                <a:spcPts val="1600"/>
              </a:spcBef>
              <a:spcAft>
                <a:spcPts val="1600"/>
              </a:spcAft>
              <a:buClr>
                <a:schemeClr val="dk1"/>
              </a:buClr>
              <a:buSzPts val="1100"/>
              <a:buFont typeface="Arial"/>
              <a:buNone/>
            </a:pPr>
            <a:r>
              <a:t/>
            </a:r>
            <a:endParaRPr sz="1200">
              <a:solidFill>
                <a:srgbClr val="FF3C00"/>
              </a:solidFill>
            </a:endParaRPr>
          </a:p>
        </p:txBody>
      </p:sp>
      <p:sp>
        <p:nvSpPr>
          <p:cNvPr id="331" name="Google Shape;331;p52"/>
          <p:cNvSpPr/>
          <p:nvPr/>
        </p:nvSpPr>
        <p:spPr>
          <a:xfrm>
            <a:off x="7362196" y="940660"/>
            <a:ext cx="831600" cy="829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3C00"/>
                </a:solidFill>
                <a:latin typeface="Roboto Slab"/>
                <a:ea typeface="Roboto Slab"/>
                <a:cs typeface="Roboto Slab"/>
                <a:sym typeface="Roboto Slab"/>
              </a:rPr>
              <a:t>X</a:t>
            </a:r>
            <a:r>
              <a:rPr b="1" lang="en">
                <a:solidFill>
                  <a:srgbClr val="FF3C00"/>
                </a:solidFill>
                <a:latin typeface="Roboto Slab"/>
                <a:ea typeface="Roboto Slab"/>
                <a:cs typeface="Roboto Slab"/>
                <a:sym typeface="Roboto Slab"/>
              </a:rPr>
              <a:t>%</a:t>
            </a:r>
            <a:endParaRPr sz="1800">
              <a:solidFill>
                <a:srgbClr val="FF3C00"/>
              </a:solidFill>
              <a:latin typeface="Roboto Slab"/>
              <a:ea typeface="Roboto Slab"/>
              <a:cs typeface="Roboto Slab"/>
              <a:sym typeface="Roboto Slab"/>
            </a:endParaRPr>
          </a:p>
        </p:txBody>
      </p:sp>
      <p:sp>
        <p:nvSpPr>
          <p:cNvPr id="332" name="Google Shape;332;p52"/>
          <p:cNvSpPr/>
          <p:nvPr/>
        </p:nvSpPr>
        <p:spPr>
          <a:xfrm flipH="1" rot="10800000">
            <a:off x="2539700" y="1106400"/>
            <a:ext cx="2682000" cy="593400"/>
          </a:xfrm>
          <a:prstGeom prst="trapezoid">
            <a:avLst>
              <a:gd fmla="val 25000" name="adj"/>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2"/>
          <p:cNvSpPr/>
          <p:nvPr/>
        </p:nvSpPr>
        <p:spPr>
          <a:xfrm flipH="1" rot="10800000">
            <a:off x="2879600" y="2461300"/>
            <a:ext cx="2002200" cy="555000"/>
          </a:xfrm>
          <a:prstGeom prst="trapezoid">
            <a:avLst>
              <a:gd fmla="val 25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2"/>
          <p:cNvSpPr/>
          <p:nvPr/>
        </p:nvSpPr>
        <p:spPr>
          <a:xfrm flipH="1" rot="10800000">
            <a:off x="3040850" y="3113850"/>
            <a:ext cx="1679700" cy="537300"/>
          </a:xfrm>
          <a:prstGeom prst="trapezoid">
            <a:avLst>
              <a:gd fmla="val 25000" name="adj"/>
            </a:avLst>
          </a:prstGeom>
          <a:solidFill>
            <a:srgbClr val="FFF1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2"/>
          <p:cNvSpPr txBox="1"/>
          <p:nvPr>
            <p:ph idx="1" type="subTitle"/>
          </p:nvPr>
        </p:nvSpPr>
        <p:spPr>
          <a:xfrm>
            <a:off x="3033050" y="1203875"/>
            <a:ext cx="1695300" cy="28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Visit to Lead</a:t>
            </a:r>
            <a:endParaRPr>
              <a:solidFill>
                <a:srgbClr val="FFFFFF"/>
              </a:solidFill>
              <a:latin typeface="Raleway SemiBold"/>
              <a:ea typeface="Raleway SemiBold"/>
              <a:cs typeface="Raleway SemiBold"/>
              <a:sym typeface="Raleway SemiBold"/>
            </a:endParaRPr>
          </a:p>
        </p:txBody>
      </p:sp>
      <p:sp>
        <p:nvSpPr>
          <p:cNvPr id="336" name="Google Shape;336;p52"/>
          <p:cNvSpPr/>
          <p:nvPr/>
        </p:nvSpPr>
        <p:spPr>
          <a:xfrm flipH="1" rot="10800000">
            <a:off x="2721800" y="1797350"/>
            <a:ext cx="2317800" cy="566400"/>
          </a:xfrm>
          <a:prstGeom prst="trapezoid">
            <a:avLst>
              <a:gd fmla="val 25000" name="adj"/>
            </a:avLst>
          </a:prstGeom>
          <a:solidFill>
            <a:srgbClr val="FF3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2"/>
          <p:cNvSpPr txBox="1"/>
          <p:nvPr>
            <p:ph idx="1" type="subTitle"/>
          </p:nvPr>
        </p:nvSpPr>
        <p:spPr>
          <a:xfrm>
            <a:off x="3033050" y="1882913"/>
            <a:ext cx="1695300" cy="32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Lead to MQL</a:t>
            </a:r>
            <a:endParaRPr>
              <a:solidFill>
                <a:srgbClr val="FFFFFF"/>
              </a:solidFill>
              <a:latin typeface="Raleway SemiBold"/>
              <a:ea typeface="Raleway SemiBold"/>
              <a:cs typeface="Raleway SemiBold"/>
              <a:sym typeface="Raleway SemiBold"/>
            </a:endParaRPr>
          </a:p>
        </p:txBody>
      </p:sp>
      <p:sp>
        <p:nvSpPr>
          <p:cNvPr id="338" name="Google Shape;338;p52"/>
          <p:cNvSpPr/>
          <p:nvPr/>
        </p:nvSpPr>
        <p:spPr>
          <a:xfrm flipH="1" rot="10800000">
            <a:off x="3185300" y="3740000"/>
            <a:ext cx="1390800" cy="537300"/>
          </a:xfrm>
          <a:prstGeom prst="trapezoid">
            <a:avLst>
              <a:gd fmla="val 25000" name="adj"/>
            </a:avLst>
          </a:prstGeom>
          <a:solidFill>
            <a:srgbClr val="40FF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2"/>
          <p:cNvSpPr txBox="1"/>
          <p:nvPr>
            <p:ph idx="1" type="subTitle"/>
          </p:nvPr>
        </p:nvSpPr>
        <p:spPr>
          <a:xfrm>
            <a:off x="3245300" y="3748700"/>
            <a:ext cx="1270800" cy="44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SemiBold"/>
                <a:ea typeface="Raleway SemiBold"/>
                <a:cs typeface="Raleway SemiBold"/>
                <a:sym typeface="Raleway SemiBold"/>
              </a:rPr>
              <a:t>Opportunity</a:t>
            </a:r>
            <a:br>
              <a:rPr lang="en">
                <a:latin typeface="Raleway SemiBold"/>
                <a:ea typeface="Raleway SemiBold"/>
                <a:cs typeface="Raleway SemiBold"/>
                <a:sym typeface="Raleway SemiBold"/>
              </a:rPr>
            </a:br>
            <a:r>
              <a:rPr lang="en">
                <a:latin typeface="Raleway SemiBold"/>
                <a:ea typeface="Raleway SemiBold"/>
                <a:cs typeface="Raleway SemiBold"/>
                <a:sym typeface="Raleway SemiBold"/>
              </a:rPr>
              <a:t>to Customer</a:t>
            </a:r>
            <a:endParaRPr>
              <a:latin typeface="Raleway SemiBold"/>
              <a:ea typeface="Raleway SemiBold"/>
              <a:cs typeface="Raleway SemiBold"/>
              <a:sym typeface="Raleway SemiBold"/>
            </a:endParaRPr>
          </a:p>
        </p:txBody>
      </p:sp>
      <p:sp>
        <p:nvSpPr>
          <p:cNvPr id="340" name="Google Shape;340;p52"/>
          <p:cNvSpPr txBox="1"/>
          <p:nvPr>
            <p:ph idx="1" type="subTitle"/>
          </p:nvPr>
        </p:nvSpPr>
        <p:spPr>
          <a:xfrm>
            <a:off x="3380750" y="4366150"/>
            <a:ext cx="999900" cy="5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aleway SemiBold"/>
                <a:ea typeface="Raleway SemiBold"/>
                <a:cs typeface="Raleway SemiBold"/>
                <a:sym typeface="Raleway SemiBold"/>
              </a:rPr>
              <a:t>Visit to</a:t>
            </a:r>
            <a:br>
              <a:rPr lang="en">
                <a:solidFill>
                  <a:schemeClr val="dk1"/>
                </a:solidFill>
                <a:latin typeface="Raleway SemiBold"/>
                <a:ea typeface="Raleway SemiBold"/>
                <a:cs typeface="Raleway SemiBold"/>
                <a:sym typeface="Raleway SemiBold"/>
              </a:rPr>
            </a:br>
            <a:r>
              <a:rPr lang="en">
                <a:solidFill>
                  <a:schemeClr val="dk1"/>
                </a:solidFill>
                <a:latin typeface="Raleway SemiBold"/>
                <a:ea typeface="Raleway SemiBold"/>
                <a:cs typeface="Raleway SemiBold"/>
                <a:sym typeface="Raleway SemiBold"/>
              </a:rPr>
              <a:t>Customer</a:t>
            </a:r>
            <a:endParaRPr>
              <a:solidFill>
                <a:schemeClr val="dk1"/>
              </a:solidFill>
              <a:latin typeface="Raleway SemiBold"/>
              <a:ea typeface="Raleway SemiBold"/>
              <a:cs typeface="Raleway SemiBold"/>
              <a:sym typeface="Raleway SemiBold"/>
            </a:endParaRPr>
          </a:p>
        </p:txBody>
      </p:sp>
      <p:sp>
        <p:nvSpPr>
          <p:cNvPr id="341" name="Google Shape;341;p52"/>
          <p:cNvSpPr txBox="1"/>
          <p:nvPr>
            <p:ph idx="1" type="subTitle"/>
          </p:nvPr>
        </p:nvSpPr>
        <p:spPr>
          <a:xfrm>
            <a:off x="3033050" y="2595550"/>
            <a:ext cx="1695300" cy="28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SemiBold"/>
                <a:ea typeface="Raleway SemiBold"/>
                <a:cs typeface="Raleway SemiBold"/>
                <a:sym typeface="Raleway SemiBold"/>
              </a:rPr>
              <a:t>MQL to  SQL</a:t>
            </a:r>
            <a:endParaRPr>
              <a:latin typeface="Raleway SemiBold"/>
              <a:ea typeface="Raleway SemiBold"/>
              <a:cs typeface="Raleway SemiBold"/>
              <a:sym typeface="Raleway SemiBold"/>
            </a:endParaRPr>
          </a:p>
        </p:txBody>
      </p:sp>
      <p:sp>
        <p:nvSpPr>
          <p:cNvPr id="342" name="Google Shape;342;p52"/>
          <p:cNvSpPr txBox="1"/>
          <p:nvPr>
            <p:ph idx="1" type="subTitle"/>
          </p:nvPr>
        </p:nvSpPr>
        <p:spPr>
          <a:xfrm>
            <a:off x="2982950" y="3124963"/>
            <a:ext cx="1795500" cy="36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SemiBold"/>
                <a:ea typeface="Raleway SemiBold"/>
                <a:cs typeface="Raleway SemiBold"/>
                <a:sym typeface="Raleway SemiBold"/>
              </a:rPr>
              <a:t>SQL to</a:t>
            </a:r>
            <a:br>
              <a:rPr lang="en">
                <a:latin typeface="Raleway SemiBold"/>
                <a:ea typeface="Raleway SemiBold"/>
                <a:cs typeface="Raleway SemiBold"/>
                <a:sym typeface="Raleway SemiBold"/>
              </a:rPr>
            </a:br>
            <a:r>
              <a:rPr lang="en">
                <a:latin typeface="Raleway SemiBold"/>
                <a:ea typeface="Raleway SemiBold"/>
                <a:cs typeface="Raleway SemiBold"/>
                <a:sym typeface="Raleway SemiBold"/>
              </a:rPr>
              <a:t>Opportunity</a:t>
            </a:r>
            <a:endParaRPr>
              <a:latin typeface="Raleway SemiBold"/>
              <a:ea typeface="Raleway SemiBold"/>
              <a:cs typeface="Raleway SemiBold"/>
              <a:sym typeface="Raleway SemiBold"/>
            </a:endParaRPr>
          </a:p>
          <a:p>
            <a:pPr indent="0" lvl="0" marL="0" rtl="0" algn="ctr">
              <a:spcBef>
                <a:spcPts val="0"/>
              </a:spcBef>
              <a:spcAft>
                <a:spcPts val="0"/>
              </a:spcAft>
              <a:buNone/>
            </a:pPr>
            <a:r>
              <a:t/>
            </a:r>
            <a:endParaRPr>
              <a:latin typeface="Raleway SemiBold"/>
              <a:ea typeface="Raleway SemiBold"/>
              <a:cs typeface="Raleway SemiBold"/>
              <a:sym typeface="Raleway SemiBold"/>
            </a:endParaRPr>
          </a:p>
          <a:p>
            <a:pPr indent="0" lvl="0" marL="0" rtl="0" algn="ctr">
              <a:spcBef>
                <a:spcPts val="0"/>
              </a:spcBef>
              <a:spcAft>
                <a:spcPts val="0"/>
              </a:spcAft>
              <a:buNone/>
            </a:pPr>
            <a:r>
              <a:t/>
            </a:r>
            <a:endParaRPr>
              <a:latin typeface="Raleway SemiBold"/>
              <a:ea typeface="Raleway SemiBold"/>
              <a:cs typeface="Raleway SemiBold"/>
              <a:sym typeface="Raleway SemiBold"/>
            </a:endParaRPr>
          </a:p>
        </p:txBody>
      </p:sp>
      <p:cxnSp>
        <p:nvCxnSpPr>
          <p:cNvPr id="343" name="Google Shape;343;p52"/>
          <p:cNvCxnSpPr/>
          <p:nvPr/>
        </p:nvCxnSpPr>
        <p:spPr>
          <a:xfrm flipH="1" rot="10800000">
            <a:off x="5260650" y="1471075"/>
            <a:ext cx="2226300" cy="300"/>
          </a:xfrm>
          <a:prstGeom prst="straightConnector1">
            <a:avLst/>
          </a:prstGeom>
          <a:noFill/>
          <a:ln cap="flat" cmpd="sng" w="9525">
            <a:solidFill>
              <a:srgbClr val="D9D9D9"/>
            </a:solidFill>
            <a:prstDash val="dot"/>
            <a:round/>
            <a:headEnd len="med" w="med" type="none"/>
            <a:tailEnd len="med" w="med" type="none"/>
          </a:ln>
        </p:spPr>
      </p:cxnSp>
      <p:sp>
        <p:nvSpPr>
          <p:cNvPr id="344" name="Google Shape;344;p52"/>
          <p:cNvSpPr/>
          <p:nvPr/>
        </p:nvSpPr>
        <p:spPr>
          <a:xfrm>
            <a:off x="7362196" y="1566575"/>
            <a:ext cx="831600" cy="829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3C00"/>
                </a:solidFill>
                <a:latin typeface="Roboto Slab"/>
                <a:ea typeface="Roboto Slab"/>
                <a:cs typeface="Roboto Slab"/>
                <a:sym typeface="Roboto Slab"/>
              </a:rPr>
              <a:t>X</a:t>
            </a:r>
            <a:r>
              <a:rPr b="1" lang="en">
                <a:solidFill>
                  <a:srgbClr val="FF3C00"/>
                </a:solidFill>
                <a:latin typeface="Roboto Slab"/>
                <a:ea typeface="Roboto Slab"/>
                <a:cs typeface="Roboto Slab"/>
                <a:sym typeface="Roboto Slab"/>
              </a:rPr>
              <a:t>%</a:t>
            </a:r>
            <a:endParaRPr sz="1800">
              <a:solidFill>
                <a:srgbClr val="FF3C00"/>
              </a:solidFill>
              <a:latin typeface="Roboto Slab"/>
              <a:ea typeface="Roboto Slab"/>
              <a:cs typeface="Roboto Slab"/>
              <a:sym typeface="Roboto Slab"/>
            </a:endParaRPr>
          </a:p>
        </p:txBody>
      </p:sp>
      <p:sp>
        <p:nvSpPr>
          <p:cNvPr id="345" name="Google Shape;345;p52"/>
          <p:cNvSpPr/>
          <p:nvPr/>
        </p:nvSpPr>
        <p:spPr>
          <a:xfrm>
            <a:off x="7362196" y="2217265"/>
            <a:ext cx="831600" cy="829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chemeClr val="accent1"/>
                </a:solidFill>
                <a:latin typeface="Roboto Slab"/>
                <a:ea typeface="Roboto Slab"/>
                <a:cs typeface="Roboto Slab"/>
                <a:sym typeface="Roboto Slab"/>
              </a:rPr>
              <a:t>X</a:t>
            </a:r>
            <a:r>
              <a:rPr b="1" lang="en">
                <a:solidFill>
                  <a:schemeClr val="accent1"/>
                </a:solidFill>
                <a:latin typeface="Roboto Slab"/>
                <a:ea typeface="Roboto Slab"/>
                <a:cs typeface="Roboto Slab"/>
                <a:sym typeface="Roboto Slab"/>
              </a:rPr>
              <a:t>%</a:t>
            </a:r>
            <a:endParaRPr sz="1800">
              <a:solidFill>
                <a:schemeClr val="accent1"/>
              </a:solidFill>
              <a:latin typeface="Roboto Slab"/>
              <a:ea typeface="Roboto Slab"/>
              <a:cs typeface="Roboto Slab"/>
              <a:sym typeface="Roboto Slab"/>
            </a:endParaRPr>
          </a:p>
        </p:txBody>
      </p:sp>
      <p:sp>
        <p:nvSpPr>
          <p:cNvPr id="346" name="Google Shape;346;p52"/>
          <p:cNvSpPr/>
          <p:nvPr/>
        </p:nvSpPr>
        <p:spPr>
          <a:xfrm>
            <a:off x="7362196" y="2865830"/>
            <a:ext cx="831600" cy="829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FFF100"/>
                </a:solidFill>
                <a:latin typeface="Roboto Slab"/>
                <a:ea typeface="Roboto Slab"/>
                <a:cs typeface="Roboto Slab"/>
                <a:sym typeface="Roboto Slab"/>
              </a:rPr>
              <a:t>X</a:t>
            </a:r>
            <a:r>
              <a:rPr b="1" lang="en">
                <a:solidFill>
                  <a:srgbClr val="FFF100"/>
                </a:solidFill>
                <a:latin typeface="Roboto Slab"/>
                <a:ea typeface="Roboto Slab"/>
                <a:cs typeface="Roboto Slab"/>
                <a:sym typeface="Roboto Slab"/>
              </a:rPr>
              <a:t>%</a:t>
            </a:r>
            <a:endParaRPr sz="1800">
              <a:solidFill>
                <a:srgbClr val="FFF100"/>
              </a:solidFill>
              <a:latin typeface="Roboto Slab"/>
              <a:ea typeface="Roboto Slab"/>
              <a:cs typeface="Roboto Slab"/>
              <a:sym typeface="Roboto Slab"/>
            </a:endParaRPr>
          </a:p>
        </p:txBody>
      </p:sp>
      <p:sp>
        <p:nvSpPr>
          <p:cNvPr id="347" name="Google Shape;347;p52"/>
          <p:cNvSpPr/>
          <p:nvPr/>
        </p:nvSpPr>
        <p:spPr>
          <a:xfrm>
            <a:off x="7362196" y="3516520"/>
            <a:ext cx="831600" cy="829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40FFDC"/>
                </a:solidFill>
                <a:latin typeface="Roboto Slab"/>
                <a:ea typeface="Roboto Slab"/>
                <a:cs typeface="Roboto Slab"/>
                <a:sym typeface="Roboto Slab"/>
              </a:rPr>
              <a:t>X</a:t>
            </a:r>
            <a:r>
              <a:rPr b="1" lang="en">
                <a:solidFill>
                  <a:srgbClr val="40FFDC"/>
                </a:solidFill>
                <a:latin typeface="Roboto Slab"/>
                <a:ea typeface="Roboto Slab"/>
                <a:cs typeface="Roboto Slab"/>
                <a:sym typeface="Roboto Slab"/>
              </a:rPr>
              <a:t>%</a:t>
            </a:r>
            <a:endParaRPr sz="1800">
              <a:solidFill>
                <a:srgbClr val="40FFDC"/>
              </a:solidFill>
              <a:latin typeface="Roboto Slab"/>
              <a:ea typeface="Roboto Slab"/>
              <a:cs typeface="Roboto Slab"/>
              <a:sym typeface="Roboto Slab"/>
            </a:endParaRPr>
          </a:p>
        </p:txBody>
      </p:sp>
      <p:sp>
        <p:nvSpPr>
          <p:cNvPr id="348" name="Google Shape;348;p52"/>
          <p:cNvSpPr/>
          <p:nvPr/>
        </p:nvSpPr>
        <p:spPr>
          <a:xfrm>
            <a:off x="7362196" y="4165085"/>
            <a:ext cx="831600" cy="829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800">
                <a:solidFill>
                  <a:srgbClr val="40FFDC"/>
                </a:solidFill>
                <a:latin typeface="Roboto Slab"/>
                <a:ea typeface="Roboto Slab"/>
                <a:cs typeface="Roboto Slab"/>
                <a:sym typeface="Roboto Slab"/>
              </a:rPr>
              <a:t>X</a:t>
            </a:r>
            <a:r>
              <a:rPr b="1" lang="en">
                <a:solidFill>
                  <a:srgbClr val="40FFDC"/>
                </a:solidFill>
                <a:latin typeface="Roboto Slab"/>
                <a:ea typeface="Roboto Slab"/>
                <a:cs typeface="Roboto Slab"/>
                <a:sym typeface="Roboto Slab"/>
              </a:rPr>
              <a:t>%</a:t>
            </a:r>
            <a:endParaRPr sz="1800">
              <a:solidFill>
                <a:srgbClr val="40FFDC"/>
              </a:solidFill>
              <a:latin typeface="Roboto Slab"/>
              <a:ea typeface="Roboto Slab"/>
              <a:cs typeface="Roboto Slab"/>
              <a:sym typeface="Roboto Slab"/>
            </a:endParaRPr>
          </a:p>
        </p:txBody>
      </p:sp>
      <p:cxnSp>
        <p:nvCxnSpPr>
          <p:cNvPr id="349" name="Google Shape;349;p52"/>
          <p:cNvCxnSpPr/>
          <p:nvPr/>
        </p:nvCxnSpPr>
        <p:spPr>
          <a:xfrm>
            <a:off x="5094075" y="2071775"/>
            <a:ext cx="2392800" cy="0"/>
          </a:xfrm>
          <a:prstGeom prst="straightConnector1">
            <a:avLst/>
          </a:prstGeom>
          <a:noFill/>
          <a:ln cap="flat" cmpd="sng" w="9525">
            <a:solidFill>
              <a:srgbClr val="D9D9D9"/>
            </a:solidFill>
            <a:prstDash val="dot"/>
            <a:round/>
            <a:headEnd len="med" w="med" type="none"/>
            <a:tailEnd len="med" w="med" type="none"/>
          </a:ln>
        </p:spPr>
      </p:cxnSp>
      <p:cxnSp>
        <p:nvCxnSpPr>
          <p:cNvPr id="350" name="Google Shape;350;p52"/>
          <p:cNvCxnSpPr/>
          <p:nvPr/>
        </p:nvCxnSpPr>
        <p:spPr>
          <a:xfrm>
            <a:off x="4677525" y="4042925"/>
            <a:ext cx="2809500" cy="0"/>
          </a:xfrm>
          <a:prstGeom prst="straightConnector1">
            <a:avLst/>
          </a:prstGeom>
          <a:noFill/>
          <a:ln cap="flat" cmpd="sng" w="9525">
            <a:solidFill>
              <a:srgbClr val="D9D9D9"/>
            </a:solidFill>
            <a:prstDash val="dot"/>
            <a:round/>
            <a:headEnd len="med" w="med" type="none"/>
            <a:tailEnd len="med" w="med" type="none"/>
          </a:ln>
        </p:spPr>
      </p:cxnSp>
      <p:cxnSp>
        <p:nvCxnSpPr>
          <p:cNvPr id="351" name="Google Shape;351;p52"/>
          <p:cNvCxnSpPr/>
          <p:nvPr/>
        </p:nvCxnSpPr>
        <p:spPr>
          <a:xfrm>
            <a:off x="4517400" y="4685050"/>
            <a:ext cx="2969700" cy="0"/>
          </a:xfrm>
          <a:prstGeom prst="straightConnector1">
            <a:avLst/>
          </a:prstGeom>
          <a:noFill/>
          <a:ln cap="flat" cmpd="sng" w="9525">
            <a:solidFill>
              <a:srgbClr val="D9D9D9"/>
            </a:solidFill>
            <a:prstDash val="dot"/>
            <a:round/>
            <a:headEnd len="med" w="med" type="none"/>
            <a:tailEnd len="med" w="med" type="none"/>
          </a:ln>
        </p:spPr>
      </p:cxnSp>
      <p:sp>
        <p:nvSpPr>
          <p:cNvPr id="352" name="Google Shape;352;p52"/>
          <p:cNvSpPr txBox="1"/>
          <p:nvPr/>
        </p:nvSpPr>
        <p:spPr>
          <a:xfrm>
            <a:off x="539800" y="1381325"/>
            <a:ext cx="1886700" cy="8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3C00"/>
                </a:solidFill>
                <a:latin typeface="Raleway"/>
                <a:ea typeface="Raleway"/>
                <a:cs typeface="Raleway"/>
                <a:sym typeface="Raleway"/>
              </a:rPr>
              <a:t>Awareness Stage</a:t>
            </a:r>
            <a:endParaRPr b="1">
              <a:solidFill>
                <a:srgbClr val="FF3C00"/>
              </a:solidFill>
              <a:latin typeface="Raleway"/>
              <a:ea typeface="Raleway"/>
              <a:cs typeface="Raleway"/>
              <a:sym typeface="Raleway"/>
            </a:endParaRPr>
          </a:p>
          <a:p>
            <a:pPr indent="0" lvl="0" marL="0" rtl="0" algn="l">
              <a:spcBef>
                <a:spcPts val="0"/>
              </a:spcBef>
              <a:spcAft>
                <a:spcPts val="0"/>
              </a:spcAft>
              <a:buNone/>
            </a:pPr>
            <a:r>
              <a:rPr lang="en" sz="900">
                <a:solidFill>
                  <a:srgbClr val="FFFFFF"/>
                </a:solidFill>
                <a:latin typeface="Raleway Medium"/>
                <a:ea typeface="Raleway Medium"/>
                <a:cs typeface="Raleway Medium"/>
                <a:sym typeface="Raleway Medium"/>
              </a:rPr>
              <a:t>Widest audience, most general, most ready to convert</a:t>
            </a:r>
            <a:endParaRPr sz="900">
              <a:solidFill>
                <a:srgbClr val="FFFFFF"/>
              </a:solidFill>
              <a:latin typeface="Raleway Medium"/>
              <a:ea typeface="Raleway Medium"/>
              <a:cs typeface="Raleway Medium"/>
              <a:sym typeface="Raleway Medium"/>
            </a:endParaRPr>
          </a:p>
        </p:txBody>
      </p:sp>
      <p:sp>
        <p:nvSpPr>
          <p:cNvPr id="353" name="Google Shape;353;p52"/>
          <p:cNvSpPr txBox="1"/>
          <p:nvPr/>
        </p:nvSpPr>
        <p:spPr>
          <a:xfrm>
            <a:off x="539800" y="2359200"/>
            <a:ext cx="18867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accent1"/>
                </a:solidFill>
                <a:latin typeface="Raleway"/>
                <a:ea typeface="Raleway"/>
                <a:cs typeface="Raleway"/>
                <a:sym typeface="Raleway"/>
              </a:rPr>
              <a:t>Consideration Stage</a:t>
            </a:r>
            <a:endParaRPr b="1" sz="1200">
              <a:solidFill>
                <a:schemeClr val="accent1"/>
              </a:solidFill>
              <a:latin typeface="Raleway"/>
              <a:ea typeface="Raleway"/>
              <a:cs typeface="Raleway"/>
              <a:sym typeface="Raleway"/>
            </a:endParaRPr>
          </a:p>
          <a:p>
            <a:pPr indent="0" lvl="0" marL="0" rtl="0" algn="l">
              <a:spcBef>
                <a:spcPts val="0"/>
              </a:spcBef>
              <a:spcAft>
                <a:spcPts val="0"/>
              </a:spcAft>
              <a:buNone/>
            </a:pPr>
            <a:r>
              <a:rPr lang="en" sz="900">
                <a:solidFill>
                  <a:srgbClr val="FFFFFF"/>
                </a:solidFill>
                <a:latin typeface="Raleway Medium"/>
                <a:ea typeface="Raleway Medium"/>
                <a:cs typeface="Raleway Medium"/>
                <a:sym typeface="Raleway Medium"/>
              </a:rPr>
              <a:t>Targeted audience, buyer persona, may already be a lead</a:t>
            </a:r>
            <a:endParaRPr sz="900">
              <a:solidFill>
                <a:srgbClr val="FFFFFF"/>
              </a:solidFill>
              <a:latin typeface="Raleway Medium"/>
              <a:ea typeface="Raleway Medium"/>
              <a:cs typeface="Raleway Medium"/>
              <a:sym typeface="Raleway Medium"/>
            </a:endParaRPr>
          </a:p>
        </p:txBody>
      </p:sp>
      <p:sp>
        <p:nvSpPr>
          <p:cNvPr id="354" name="Google Shape;354;p52"/>
          <p:cNvSpPr txBox="1"/>
          <p:nvPr/>
        </p:nvSpPr>
        <p:spPr>
          <a:xfrm>
            <a:off x="539800" y="3153175"/>
            <a:ext cx="18867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100"/>
                </a:solidFill>
                <a:latin typeface="Raleway"/>
                <a:ea typeface="Raleway"/>
                <a:cs typeface="Raleway"/>
                <a:sym typeface="Raleway"/>
              </a:rPr>
              <a:t>Decision</a:t>
            </a:r>
            <a:r>
              <a:rPr b="1" lang="en" sz="1200">
                <a:solidFill>
                  <a:srgbClr val="FFF100"/>
                </a:solidFill>
                <a:latin typeface="Raleway"/>
                <a:ea typeface="Raleway"/>
                <a:cs typeface="Raleway"/>
                <a:sym typeface="Raleway"/>
              </a:rPr>
              <a:t> Stage</a:t>
            </a:r>
            <a:endParaRPr b="1" sz="1200">
              <a:solidFill>
                <a:srgbClr val="FFF100"/>
              </a:solidFill>
              <a:latin typeface="Raleway"/>
              <a:ea typeface="Raleway"/>
              <a:cs typeface="Raleway"/>
              <a:sym typeface="Raleway"/>
            </a:endParaRPr>
          </a:p>
          <a:p>
            <a:pPr indent="0" lvl="0" marL="0" rtl="0" algn="l">
              <a:spcBef>
                <a:spcPts val="0"/>
              </a:spcBef>
              <a:spcAft>
                <a:spcPts val="0"/>
              </a:spcAft>
              <a:buNone/>
            </a:pPr>
            <a:r>
              <a:rPr lang="en" sz="900">
                <a:solidFill>
                  <a:srgbClr val="FFFFFF"/>
                </a:solidFill>
                <a:latin typeface="Raleway Medium"/>
                <a:ea typeface="Raleway Medium"/>
                <a:cs typeface="Raleway Medium"/>
                <a:sym typeface="Raleway Medium"/>
              </a:rPr>
              <a:t>Narrow </a:t>
            </a:r>
            <a:r>
              <a:rPr lang="en" sz="900">
                <a:solidFill>
                  <a:srgbClr val="FFFFFF"/>
                </a:solidFill>
                <a:latin typeface="Raleway Medium"/>
                <a:ea typeface="Raleway Medium"/>
                <a:cs typeface="Raleway Medium"/>
                <a:sym typeface="Raleway Medium"/>
              </a:rPr>
              <a:t>audience, MQL, SQL ready to buy</a:t>
            </a:r>
            <a:endParaRPr sz="900">
              <a:solidFill>
                <a:srgbClr val="FFFFFF"/>
              </a:solidFill>
              <a:latin typeface="Raleway Medium"/>
              <a:ea typeface="Raleway Medium"/>
              <a:cs typeface="Raleway Medium"/>
              <a:sym typeface="Raleway Medium"/>
            </a:endParaRPr>
          </a:p>
        </p:txBody>
      </p:sp>
      <p:sp>
        <p:nvSpPr>
          <p:cNvPr id="355" name="Google Shape;355;p52"/>
          <p:cNvSpPr txBox="1"/>
          <p:nvPr/>
        </p:nvSpPr>
        <p:spPr>
          <a:xfrm>
            <a:off x="539800" y="3977650"/>
            <a:ext cx="18867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FFDC"/>
                </a:solidFill>
                <a:latin typeface="Raleway"/>
                <a:ea typeface="Raleway"/>
                <a:cs typeface="Raleway"/>
                <a:sym typeface="Raleway"/>
              </a:rPr>
              <a:t>After Stage</a:t>
            </a:r>
            <a:endParaRPr b="1" sz="1200">
              <a:solidFill>
                <a:srgbClr val="40FFDC"/>
              </a:solidFill>
              <a:latin typeface="Raleway"/>
              <a:ea typeface="Raleway"/>
              <a:cs typeface="Raleway"/>
              <a:sym typeface="Raleway"/>
            </a:endParaRPr>
          </a:p>
          <a:p>
            <a:pPr indent="0" lvl="0" marL="0" rtl="0" algn="l">
              <a:spcBef>
                <a:spcPts val="0"/>
              </a:spcBef>
              <a:spcAft>
                <a:spcPts val="0"/>
              </a:spcAft>
              <a:buNone/>
            </a:pPr>
            <a:r>
              <a:rPr lang="en" sz="900">
                <a:solidFill>
                  <a:srgbClr val="FFFFFF"/>
                </a:solidFill>
                <a:latin typeface="Raleway Medium"/>
                <a:ea typeface="Raleway Medium"/>
                <a:cs typeface="Raleway Medium"/>
                <a:sym typeface="Raleway Medium"/>
              </a:rPr>
              <a:t>Previous customer, forming relationship with your brand</a:t>
            </a:r>
            <a:endParaRPr sz="900">
              <a:solidFill>
                <a:srgbClr val="FFFFFF"/>
              </a:solidFill>
              <a:latin typeface="Raleway Medium"/>
              <a:ea typeface="Raleway Medium"/>
              <a:cs typeface="Raleway Medium"/>
              <a:sym typeface="Raleway Medium"/>
            </a:endParaRPr>
          </a:p>
        </p:txBody>
      </p:sp>
      <p:cxnSp>
        <p:nvCxnSpPr>
          <p:cNvPr id="356" name="Google Shape;356;p52"/>
          <p:cNvCxnSpPr/>
          <p:nvPr/>
        </p:nvCxnSpPr>
        <p:spPr>
          <a:xfrm flipH="1" rot="10800000">
            <a:off x="4790350" y="3398450"/>
            <a:ext cx="2724300" cy="12300"/>
          </a:xfrm>
          <a:prstGeom prst="straightConnector1">
            <a:avLst/>
          </a:prstGeom>
          <a:noFill/>
          <a:ln cap="flat" cmpd="sng" w="9525">
            <a:solidFill>
              <a:srgbClr val="D9D9D9"/>
            </a:solidFill>
            <a:prstDash val="dot"/>
            <a:round/>
            <a:headEnd len="med" w="med" type="none"/>
            <a:tailEnd len="med" w="med" type="none"/>
          </a:ln>
        </p:spPr>
      </p:cxnSp>
      <p:cxnSp>
        <p:nvCxnSpPr>
          <p:cNvPr id="357" name="Google Shape;357;p52"/>
          <p:cNvCxnSpPr/>
          <p:nvPr/>
        </p:nvCxnSpPr>
        <p:spPr>
          <a:xfrm>
            <a:off x="4946250" y="2749700"/>
            <a:ext cx="2540700" cy="0"/>
          </a:xfrm>
          <a:prstGeom prst="straightConnector1">
            <a:avLst/>
          </a:prstGeom>
          <a:noFill/>
          <a:ln cap="flat" cmpd="sng" w="9525">
            <a:solidFill>
              <a:srgbClr val="D9D9D9"/>
            </a:solidFill>
            <a:prstDash val="dot"/>
            <a:round/>
            <a:headEnd len="med" w="med" type="none"/>
            <a:tailEnd len="med" w="med" type="none"/>
          </a:ln>
        </p:spPr>
      </p:cxnSp>
      <p:sp>
        <p:nvSpPr>
          <p:cNvPr id="358" name="Google Shape;358;p52"/>
          <p:cNvSpPr/>
          <p:nvPr/>
        </p:nvSpPr>
        <p:spPr>
          <a:xfrm>
            <a:off x="5390600" y="2599125"/>
            <a:ext cx="1178700" cy="2865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0000"/>
                </a:solidFill>
                <a:latin typeface="Raleway Medium"/>
                <a:ea typeface="Raleway Medium"/>
                <a:cs typeface="Raleway Medium"/>
                <a:sym typeface="Raleway Medium"/>
              </a:rPr>
              <a:t>(</a:t>
            </a:r>
            <a:r>
              <a:rPr lang="en" sz="800">
                <a:solidFill>
                  <a:srgbClr val="FF0000"/>
                </a:solidFill>
                <a:latin typeface="Raleway Medium"/>
                <a:ea typeface="Raleway Medium"/>
                <a:cs typeface="Raleway Medium"/>
                <a:sym typeface="Raleway Medium"/>
              </a:rPr>
              <a:t>MQLs ÷ SQLs)</a:t>
            </a:r>
            <a:r>
              <a:rPr lang="en" sz="800">
                <a:solidFill>
                  <a:srgbClr val="FF0000"/>
                </a:solidFill>
                <a:latin typeface="Raleway Medium"/>
                <a:ea typeface="Raleway Medium"/>
                <a:cs typeface="Raleway Medium"/>
                <a:sym typeface="Raleway Medium"/>
              </a:rPr>
              <a:t> x 100</a:t>
            </a:r>
            <a:endParaRPr sz="8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3000"/>
              </a:spcAft>
              <a:buNone/>
            </a:pPr>
            <a:r>
              <a:t/>
            </a:r>
            <a:endParaRPr sz="800">
              <a:solidFill>
                <a:srgbClr val="FF0000"/>
              </a:solidFill>
              <a:latin typeface="Raleway Medium"/>
              <a:ea typeface="Raleway Medium"/>
              <a:cs typeface="Raleway Medium"/>
              <a:sym typeface="Raleway Medium"/>
            </a:endParaRPr>
          </a:p>
        </p:txBody>
      </p:sp>
      <p:sp>
        <p:nvSpPr>
          <p:cNvPr id="359" name="Google Shape;359;p52"/>
          <p:cNvSpPr/>
          <p:nvPr/>
        </p:nvSpPr>
        <p:spPr>
          <a:xfrm>
            <a:off x="5390600" y="2004725"/>
            <a:ext cx="1211700" cy="2865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0000"/>
                </a:solidFill>
                <a:latin typeface="Raleway Medium"/>
                <a:ea typeface="Raleway Medium"/>
                <a:cs typeface="Raleway Medium"/>
                <a:sym typeface="Raleway Medium"/>
              </a:rPr>
              <a:t>(Leads ÷ MQLs)</a:t>
            </a:r>
            <a:r>
              <a:rPr lang="en" sz="800">
                <a:solidFill>
                  <a:srgbClr val="FF0000"/>
                </a:solidFill>
                <a:latin typeface="Raleway Medium"/>
                <a:ea typeface="Raleway Medium"/>
                <a:cs typeface="Raleway Medium"/>
                <a:sym typeface="Raleway Medium"/>
              </a:rPr>
              <a:t> x 100</a:t>
            </a:r>
            <a:endParaRPr sz="8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0"/>
              </a:spcAft>
              <a:buNone/>
            </a:pPr>
            <a:r>
              <a:t/>
            </a:r>
            <a:endParaRPr sz="8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3000"/>
              </a:spcAft>
              <a:buNone/>
            </a:pPr>
            <a:r>
              <a:t/>
            </a:r>
            <a:endParaRPr sz="800">
              <a:solidFill>
                <a:srgbClr val="FF0000"/>
              </a:solidFill>
              <a:latin typeface="Raleway Medium"/>
              <a:ea typeface="Raleway Medium"/>
              <a:cs typeface="Raleway Medium"/>
              <a:sym typeface="Raleway Medium"/>
            </a:endParaRPr>
          </a:p>
        </p:txBody>
      </p:sp>
      <p:sp>
        <p:nvSpPr>
          <p:cNvPr id="360" name="Google Shape;360;p52"/>
          <p:cNvSpPr/>
          <p:nvPr/>
        </p:nvSpPr>
        <p:spPr>
          <a:xfrm>
            <a:off x="5390600" y="1280075"/>
            <a:ext cx="1270800" cy="2865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0000"/>
                </a:solidFill>
                <a:latin typeface="Raleway Medium"/>
                <a:ea typeface="Raleway Medium"/>
                <a:cs typeface="Raleway Medium"/>
                <a:sym typeface="Raleway Medium"/>
              </a:rPr>
              <a:t>(Visits ÷ Leads) x 100</a:t>
            </a:r>
            <a:endParaRPr sz="8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3000"/>
              </a:spcAft>
              <a:buNone/>
            </a:pPr>
            <a:r>
              <a:t/>
            </a:r>
            <a:endParaRPr sz="800">
              <a:solidFill>
                <a:srgbClr val="FF0000"/>
              </a:solidFill>
              <a:latin typeface="Raleway Medium"/>
              <a:ea typeface="Raleway Medium"/>
              <a:cs typeface="Raleway Medium"/>
              <a:sym typeface="Raleway Medium"/>
            </a:endParaRPr>
          </a:p>
        </p:txBody>
      </p:sp>
      <p:sp>
        <p:nvSpPr>
          <p:cNvPr id="361" name="Google Shape;361;p52"/>
          <p:cNvSpPr/>
          <p:nvPr/>
        </p:nvSpPr>
        <p:spPr>
          <a:xfrm>
            <a:off x="5390600" y="3954475"/>
            <a:ext cx="1802700" cy="246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0000"/>
                </a:solidFill>
                <a:latin typeface="Raleway Medium"/>
                <a:ea typeface="Raleway Medium"/>
                <a:cs typeface="Raleway Medium"/>
                <a:sym typeface="Raleway Medium"/>
              </a:rPr>
              <a:t>(</a:t>
            </a:r>
            <a:r>
              <a:rPr lang="en" sz="800">
                <a:solidFill>
                  <a:srgbClr val="FF0000"/>
                </a:solidFill>
                <a:latin typeface="Raleway Medium"/>
                <a:ea typeface="Raleway Medium"/>
                <a:cs typeface="Raleway Medium"/>
                <a:sym typeface="Raleway Medium"/>
              </a:rPr>
              <a:t>Opportunities ÷ Customers</a:t>
            </a:r>
            <a:r>
              <a:rPr lang="en" sz="800">
                <a:solidFill>
                  <a:srgbClr val="FF0000"/>
                </a:solidFill>
                <a:latin typeface="Raleway Medium"/>
                <a:ea typeface="Raleway Medium"/>
                <a:cs typeface="Raleway Medium"/>
                <a:sym typeface="Raleway Medium"/>
              </a:rPr>
              <a:t>) x 100</a:t>
            </a:r>
            <a:endParaRPr sz="8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3000"/>
              </a:spcAft>
              <a:buNone/>
            </a:pPr>
            <a:r>
              <a:t/>
            </a:r>
            <a:endParaRPr sz="800">
              <a:solidFill>
                <a:srgbClr val="FF0000"/>
              </a:solidFill>
              <a:latin typeface="Raleway Medium"/>
              <a:ea typeface="Raleway Medium"/>
              <a:cs typeface="Raleway Medium"/>
              <a:sym typeface="Raleway Medium"/>
            </a:endParaRPr>
          </a:p>
        </p:txBody>
      </p:sp>
      <p:sp>
        <p:nvSpPr>
          <p:cNvPr id="362" name="Google Shape;362;p52"/>
          <p:cNvSpPr/>
          <p:nvPr/>
        </p:nvSpPr>
        <p:spPr>
          <a:xfrm>
            <a:off x="5390600" y="3276800"/>
            <a:ext cx="1531500" cy="2865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3000"/>
              </a:spcAft>
              <a:buNone/>
            </a:pPr>
            <a:r>
              <a:rPr lang="en" sz="800">
                <a:solidFill>
                  <a:srgbClr val="FF0000"/>
                </a:solidFill>
                <a:latin typeface="Raleway Medium"/>
                <a:ea typeface="Raleway Medium"/>
                <a:cs typeface="Raleway Medium"/>
                <a:sym typeface="Raleway Medium"/>
              </a:rPr>
              <a:t>(</a:t>
            </a:r>
            <a:r>
              <a:rPr lang="en" sz="800">
                <a:solidFill>
                  <a:srgbClr val="FF0000"/>
                </a:solidFill>
                <a:latin typeface="Raleway Medium"/>
                <a:ea typeface="Raleway Medium"/>
                <a:cs typeface="Raleway Medium"/>
                <a:sym typeface="Raleway Medium"/>
              </a:rPr>
              <a:t>SQLs ÷ O</a:t>
            </a:r>
            <a:r>
              <a:rPr lang="en" sz="800">
                <a:solidFill>
                  <a:srgbClr val="FF0000"/>
                </a:solidFill>
                <a:latin typeface="Raleway Medium"/>
                <a:ea typeface="Raleway Medium"/>
                <a:cs typeface="Raleway Medium"/>
                <a:sym typeface="Raleway Medium"/>
              </a:rPr>
              <a:t>pportunities</a:t>
            </a:r>
            <a:r>
              <a:rPr lang="en" sz="800">
                <a:solidFill>
                  <a:srgbClr val="FF0000"/>
                </a:solidFill>
                <a:latin typeface="Raleway Medium"/>
                <a:ea typeface="Raleway Medium"/>
                <a:cs typeface="Raleway Medium"/>
                <a:sym typeface="Raleway Medium"/>
              </a:rPr>
              <a:t>) x 100</a:t>
            </a:r>
            <a:endParaRPr sz="800">
              <a:solidFill>
                <a:srgbClr val="FF0000"/>
              </a:solidFill>
              <a:latin typeface="Raleway Medium"/>
              <a:ea typeface="Raleway Medium"/>
              <a:cs typeface="Raleway Medium"/>
              <a:sym typeface="Raleway Medium"/>
            </a:endParaRPr>
          </a:p>
        </p:txBody>
      </p:sp>
      <p:sp>
        <p:nvSpPr>
          <p:cNvPr id="363" name="Google Shape;363;p52"/>
          <p:cNvSpPr/>
          <p:nvPr/>
        </p:nvSpPr>
        <p:spPr>
          <a:xfrm>
            <a:off x="5390600" y="4562050"/>
            <a:ext cx="1531500" cy="2460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FF0000"/>
                </a:solidFill>
                <a:latin typeface="Raleway Medium"/>
                <a:ea typeface="Raleway Medium"/>
                <a:cs typeface="Raleway Medium"/>
                <a:sym typeface="Raleway Medium"/>
              </a:rPr>
              <a:t>(</a:t>
            </a:r>
            <a:r>
              <a:rPr lang="en" sz="800">
                <a:solidFill>
                  <a:srgbClr val="FF0000"/>
                </a:solidFill>
                <a:latin typeface="Raleway Medium"/>
                <a:ea typeface="Raleway Medium"/>
                <a:cs typeface="Raleway Medium"/>
                <a:sym typeface="Raleway Medium"/>
              </a:rPr>
              <a:t>Visits ÷ Customers)</a:t>
            </a:r>
            <a:r>
              <a:rPr lang="en" sz="800">
                <a:solidFill>
                  <a:srgbClr val="FF0000"/>
                </a:solidFill>
                <a:latin typeface="Raleway Medium"/>
                <a:ea typeface="Raleway Medium"/>
                <a:cs typeface="Raleway Medium"/>
                <a:sym typeface="Raleway Medium"/>
              </a:rPr>
              <a:t> x 100</a:t>
            </a:r>
            <a:endParaRPr sz="800">
              <a:solidFill>
                <a:srgbClr val="FF0000"/>
              </a:solidFill>
              <a:latin typeface="Raleway Medium"/>
              <a:ea typeface="Raleway Medium"/>
              <a:cs typeface="Raleway Medium"/>
              <a:sym typeface="Raleway Medium"/>
            </a:endParaRPr>
          </a:p>
          <a:p>
            <a:pPr indent="0" lvl="0" marL="0" rtl="0" algn="l">
              <a:lnSpc>
                <a:spcPct val="115000"/>
              </a:lnSpc>
              <a:spcBef>
                <a:spcPts val="3000"/>
              </a:spcBef>
              <a:spcAft>
                <a:spcPts val="3000"/>
              </a:spcAft>
              <a:buNone/>
            </a:pPr>
            <a:r>
              <a:t/>
            </a:r>
            <a:endParaRPr sz="800">
              <a:solidFill>
                <a:srgbClr val="FF0000"/>
              </a:solidFill>
              <a:latin typeface="Raleway Medium"/>
              <a:ea typeface="Raleway Medium"/>
              <a:cs typeface="Raleway Medium"/>
              <a:sym typeface="Raleway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ph idx="2" type="title"/>
          </p:nvPr>
        </p:nvSpPr>
        <p:spPr>
          <a:xfrm>
            <a:off x="2290050" y="2937500"/>
            <a:ext cx="4563900" cy="488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chemeClr val="dk1"/>
                </a:solidFill>
              </a:rPr>
              <a:t>Use this section to explain why this statistic is important or notable.</a:t>
            </a:r>
            <a:r>
              <a:rPr lang="en" sz="1400">
                <a:solidFill>
                  <a:schemeClr val="dk1"/>
                </a:solidFill>
              </a:rPr>
              <a:t> </a:t>
            </a:r>
            <a:endParaRPr/>
          </a:p>
        </p:txBody>
      </p:sp>
      <p:sp>
        <p:nvSpPr>
          <p:cNvPr id="369" name="Google Shape;369;p53"/>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53"/>
          <p:cNvSpPr txBox="1"/>
          <p:nvPr>
            <p:ph type="title"/>
          </p:nvPr>
        </p:nvSpPr>
        <p:spPr>
          <a:xfrm>
            <a:off x="1115850" y="1141950"/>
            <a:ext cx="6912300" cy="19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XX</a:t>
            </a:r>
            <a:r>
              <a:rPr lang="en" sz="6000"/>
              <a:t>%</a:t>
            </a:r>
            <a:endParaRPr sz="6000"/>
          </a:p>
        </p:txBody>
      </p:sp>
      <p:sp>
        <p:nvSpPr>
          <p:cNvPr id="371" name="Google Shape;371;p53"/>
          <p:cNvSpPr/>
          <p:nvPr/>
        </p:nvSpPr>
        <p:spPr>
          <a:xfrm>
            <a:off x="6716950" y="1795900"/>
            <a:ext cx="2045100" cy="120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0000"/>
                </a:solidFill>
                <a:latin typeface="Raleway Medium"/>
                <a:ea typeface="Raleway Medium"/>
                <a:cs typeface="Raleway Medium"/>
                <a:sym typeface="Raleway Medium"/>
              </a:rPr>
              <a:t>Use this slide to highlight key wins or stats from the Lifecycle Pipeline Acquisition Metrics slide.</a:t>
            </a:r>
            <a:endParaRPr sz="1200">
              <a:solidFill>
                <a:srgbClr val="FF0000"/>
              </a:solidFill>
              <a:latin typeface="Raleway Medium"/>
              <a:ea typeface="Raleway Medium"/>
              <a:cs typeface="Raleway Medium"/>
              <a:sym typeface="Raleway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txBox="1"/>
          <p:nvPr>
            <p:ph type="title"/>
          </p:nvPr>
        </p:nvSpPr>
        <p:spPr>
          <a:xfrm>
            <a:off x="464100" y="511625"/>
            <a:ext cx="8520600" cy="7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Roboto Slab"/>
                <a:ea typeface="Roboto Slab"/>
                <a:cs typeface="Roboto Slab"/>
                <a:sym typeface="Roboto Slab"/>
              </a:rPr>
              <a:t>Cost of Customer Acquisition</a:t>
            </a:r>
            <a:endParaRPr/>
          </a:p>
        </p:txBody>
      </p:sp>
      <p:cxnSp>
        <p:nvCxnSpPr>
          <p:cNvPr id="377" name="Google Shape;377;p54"/>
          <p:cNvCxnSpPr/>
          <p:nvPr/>
        </p:nvCxnSpPr>
        <p:spPr>
          <a:xfrm>
            <a:off x="584322" y="1109625"/>
            <a:ext cx="5285700" cy="0"/>
          </a:xfrm>
          <a:prstGeom prst="straightConnector1">
            <a:avLst/>
          </a:prstGeom>
          <a:noFill/>
          <a:ln cap="flat" cmpd="sng" w="9525">
            <a:solidFill>
              <a:srgbClr val="000000"/>
            </a:solidFill>
            <a:prstDash val="solid"/>
            <a:round/>
            <a:headEnd len="med" w="med" type="none"/>
            <a:tailEnd len="med" w="med" type="none"/>
          </a:ln>
        </p:spPr>
      </p:cxnSp>
      <p:sp>
        <p:nvSpPr>
          <p:cNvPr id="378" name="Google Shape;378;p54"/>
          <p:cNvSpPr/>
          <p:nvPr/>
        </p:nvSpPr>
        <p:spPr>
          <a:xfrm>
            <a:off x="9414850" y="262900"/>
            <a:ext cx="1409700" cy="788700"/>
          </a:xfrm>
          <a:prstGeom prst="bentArrow">
            <a:avLst>
              <a:gd fmla="val 25000" name="adj1"/>
              <a:gd fmla="val 25000" name="adj2"/>
              <a:gd fmla="val 25000" name="adj3"/>
              <a:gd fmla="val 43750" name="adj4"/>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4"/>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54"/>
          <p:cNvSpPr txBox="1"/>
          <p:nvPr/>
        </p:nvSpPr>
        <p:spPr>
          <a:xfrm>
            <a:off x="584325" y="3687925"/>
            <a:ext cx="7925700" cy="1062000"/>
          </a:xfrm>
          <a:prstGeom prst="rect">
            <a:avLst/>
          </a:prstGeom>
          <a:solidFill>
            <a:srgbClr val="657573">
              <a:alpha val="16150"/>
            </a:srgbClr>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3C00"/>
                </a:solidFill>
                <a:latin typeface="Raleway Medium"/>
                <a:ea typeface="Raleway Medium"/>
                <a:cs typeface="Raleway Medium"/>
                <a:sym typeface="Raleway Medium"/>
              </a:rPr>
              <a:t>Using the Google Sheet linked in the speaker notes below, </a:t>
            </a:r>
            <a:r>
              <a:rPr lang="en" sz="1200">
                <a:solidFill>
                  <a:srgbClr val="FF3C00"/>
                </a:solidFill>
                <a:latin typeface="Raleway Medium"/>
                <a:ea typeface="Raleway Medium"/>
                <a:cs typeface="Raleway Medium"/>
                <a:sym typeface="Raleway Medium"/>
              </a:rPr>
              <a:t>input your data for marketing costs, sales costs, and new customers. The table will automatically calculate your CoCA as </a:t>
            </a:r>
            <a:r>
              <a:rPr lang="en" sz="1100">
                <a:solidFill>
                  <a:srgbClr val="FF3C00"/>
                </a:solidFill>
                <a:latin typeface="Raleway Medium"/>
                <a:ea typeface="Raleway Medium"/>
                <a:cs typeface="Raleway Medium"/>
                <a:sym typeface="Raleway Medium"/>
              </a:rPr>
              <a:t>(Total S</a:t>
            </a:r>
            <a:r>
              <a:rPr lang="en" sz="1100">
                <a:solidFill>
                  <a:srgbClr val="FF3C00"/>
                </a:solidFill>
                <a:latin typeface="Raleway Medium"/>
                <a:ea typeface="Raleway Medium"/>
                <a:cs typeface="Raleway Medium"/>
                <a:sym typeface="Raleway Medium"/>
              </a:rPr>
              <a:t>ales and Marketing Customer Acquisition Costs) ÷ (Number of New Customers</a:t>
            </a:r>
            <a:r>
              <a:rPr lang="en" sz="1100">
                <a:solidFill>
                  <a:srgbClr val="FF3C00"/>
                </a:solidFill>
                <a:latin typeface="Raleway Medium"/>
                <a:ea typeface="Raleway Medium"/>
                <a:cs typeface="Raleway Medium"/>
                <a:sym typeface="Raleway Medium"/>
              </a:rPr>
              <a:t>)</a:t>
            </a:r>
            <a:r>
              <a:rPr lang="en" sz="1200">
                <a:solidFill>
                  <a:srgbClr val="FF3C00"/>
                </a:solidFill>
                <a:latin typeface="Raleway Medium"/>
                <a:ea typeface="Raleway Medium"/>
                <a:cs typeface="Raleway Medium"/>
                <a:sym typeface="Raleway Medium"/>
              </a:rPr>
              <a:t>. Then, copy the table from Google Sheets and paste in this slide, selecting “Link to spreadsheet” when given the option. When you update the figures in the Google Sheet, you can sync the numbers by clicking “Update” in the top right corner of the table on this slide. </a:t>
            </a:r>
            <a:endParaRPr sz="1050">
              <a:solidFill>
                <a:srgbClr val="3C4043"/>
              </a:solidFill>
              <a:latin typeface="Roboto"/>
              <a:ea typeface="Roboto"/>
              <a:cs typeface="Roboto"/>
              <a:sym typeface="Roboto"/>
            </a:endParaRPr>
          </a:p>
          <a:p>
            <a:pPr indent="0" lvl="0" marL="0" rtl="0" algn="l">
              <a:spcBef>
                <a:spcPts val="0"/>
              </a:spcBef>
              <a:spcAft>
                <a:spcPts val="0"/>
              </a:spcAft>
              <a:buNone/>
            </a:pPr>
            <a:r>
              <a:t/>
            </a:r>
            <a:endParaRPr sz="1200">
              <a:solidFill>
                <a:srgbClr val="FF3C00"/>
              </a:solidFill>
              <a:latin typeface="Raleway Medium"/>
              <a:ea typeface="Raleway Medium"/>
              <a:cs typeface="Raleway Medium"/>
              <a:sym typeface="Raleway Medium"/>
            </a:endParaRPr>
          </a:p>
        </p:txBody>
      </p:sp>
      <p:graphicFrame>
        <p:nvGraphicFramePr>
          <p:cNvPr id="381" name="Google Shape;381;p54"/>
          <p:cNvGraphicFramePr/>
          <p:nvPr/>
        </p:nvGraphicFramePr>
        <p:xfrm>
          <a:off x="2836888" y="1578863"/>
          <a:ext cx="3000000" cy="3000000"/>
        </p:xfrm>
        <a:graphic>
          <a:graphicData uri="http://schemas.openxmlformats.org/drawingml/2006/table">
            <a:tbl>
              <a:tblPr>
                <a:noFill/>
                <a:tableStyleId>{26E9246A-1554-4DDD-AC13-CAF23A02FC44}</a:tableStyleId>
              </a:tblPr>
              <a:tblGrid>
                <a:gridCol w="2002600"/>
                <a:gridCol w="1467600"/>
              </a:tblGrid>
              <a:tr h="397150">
                <a:tc>
                  <a:txBody>
                    <a:bodyPr/>
                    <a:lstStyle/>
                    <a:p>
                      <a:pPr indent="0" lvl="0" marL="0" rtl="0" algn="l">
                        <a:lnSpc>
                          <a:spcPct val="115000"/>
                        </a:lnSpc>
                        <a:spcBef>
                          <a:spcPts val="0"/>
                        </a:spcBef>
                        <a:spcAft>
                          <a:spcPts val="0"/>
                        </a:spcAft>
                        <a:buNone/>
                      </a:pPr>
                      <a:r>
                        <a:rPr b="1" lang="en" sz="1800">
                          <a:solidFill>
                            <a:schemeClr val="lt1"/>
                          </a:solidFill>
                          <a:latin typeface="Raleway"/>
                          <a:ea typeface="Raleway"/>
                          <a:cs typeface="Raleway"/>
                          <a:sym typeface="Raleway"/>
                        </a:rPr>
                        <a:t>Costs</a:t>
                      </a:r>
                      <a:endParaRPr b="1" sz="1800">
                        <a:solidFill>
                          <a:schemeClr val="lt1"/>
                        </a:solidFill>
                        <a:latin typeface="Raleway"/>
                        <a:ea typeface="Raleway"/>
                        <a:cs typeface="Raleway"/>
                        <a:sym typeface="Raleway"/>
                      </a:endParaRPr>
                    </a:p>
                  </a:txBody>
                  <a:tcPr marT="18275" marB="19050" marR="27425" marL="27425" anchor="b">
                    <a:lnL cap="flat" cmpd="sng" w="94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425">
                      <a:solidFill>
                        <a:schemeClr val="lt1"/>
                      </a:solidFill>
                      <a:prstDash val="solid"/>
                      <a:round/>
                      <a:headEnd len="sm" w="sm" type="none"/>
                      <a:tailEnd len="sm" w="sm" type="none"/>
                    </a:lnT>
                    <a:lnB cap="flat" cmpd="sng" w="28450">
                      <a:solidFill>
                        <a:schemeClr val="lt1"/>
                      </a:solidFill>
                      <a:prstDash val="solid"/>
                      <a:round/>
                      <a:headEnd len="sm" w="sm" type="none"/>
                      <a:tailEnd len="sm" w="sm" type="none"/>
                    </a:lnB>
                    <a:solidFill>
                      <a:srgbClr val="000000"/>
                    </a:solidFill>
                  </a:tcPr>
                </a:tc>
                <a:tc>
                  <a:txBody>
                    <a:bodyPr/>
                    <a:lstStyle/>
                    <a:p>
                      <a:pPr indent="0" lvl="0" marL="0" rtl="0" algn="r">
                        <a:lnSpc>
                          <a:spcPct val="115000"/>
                        </a:lnSpc>
                        <a:spcBef>
                          <a:spcPts val="0"/>
                        </a:spcBef>
                        <a:spcAft>
                          <a:spcPts val="0"/>
                        </a:spcAft>
                        <a:buNone/>
                      </a:pPr>
                      <a:r>
                        <a:rPr b="1" lang="en" sz="1800">
                          <a:solidFill>
                            <a:schemeClr val="lt1"/>
                          </a:solidFill>
                          <a:latin typeface="Raleway"/>
                          <a:ea typeface="Raleway"/>
                          <a:cs typeface="Raleway"/>
                          <a:sym typeface="Raleway"/>
                        </a:rPr>
                        <a:t>Value</a:t>
                      </a:r>
                      <a:endParaRPr b="1" sz="1800">
                        <a:solidFill>
                          <a:schemeClr val="lt1"/>
                        </a:solidFill>
                        <a:latin typeface="Raleway"/>
                        <a:ea typeface="Raleway"/>
                        <a:cs typeface="Raleway"/>
                        <a:sym typeface="Raleway"/>
                      </a:endParaRPr>
                    </a:p>
                  </a:txBody>
                  <a:tcPr marT="18275" marB="19050" marR="27425" marL="27425" anchor="b">
                    <a:lnL cap="flat" cmpd="sng" w="9525">
                      <a:solidFill>
                        <a:schemeClr val="lt1"/>
                      </a:solidFill>
                      <a:prstDash val="solid"/>
                      <a:round/>
                      <a:headEnd len="sm" w="sm" type="none"/>
                      <a:tailEnd len="sm" w="sm" type="none"/>
                    </a:lnL>
                    <a:lnR cap="flat" cmpd="sng" w="9425">
                      <a:solidFill>
                        <a:schemeClr val="lt1"/>
                      </a:solidFill>
                      <a:prstDash val="solid"/>
                      <a:round/>
                      <a:headEnd len="sm" w="sm" type="none"/>
                      <a:tailEnd len="sm" w="sm" type="none"/>
                    </a:lnR>
                    <a:lnT cap="flat" cmpd="sng" w="9425">
                      <a:solidFill>
                        <a:schemeClr val="lt1"/>
                      </a:solidFill>
                      <a:prstDash val="solid"/>
                      <a:round/>
                      <a:headEnd len="sm" w="sm" type="none"/>
                      <a:tailEnd len="sm" w="sm" type="none"/>
                    </a:lnT>
                    <a:lnB cap="flat" cmpd="sng" w="28450">
                      <a:solidFill>
                        <a:schemeClr val="lt1"/>
                      </a:solidFill>
                      <a:prstDash val="solid"/>
                      <a:round/>
                      <a:headEnd len="sm" w="sm" type="none"/>
                      <a:tailEnd len="sm" w="sm" type="none"/>
                    </a:lnB>
                    <a:solidFill>
                      <a:srgbClr val="000000"/>
                    </a:solidFill>
                  </a:tcPr>
                </a:tc>
              </a:tr>
              <a:tr h="397150">
                <a:tc>
                  <a:txBody>
                    <a:bodyPr/>
                    <a:lstStyle/>
                    <a:p>
                      <a:pPr indent="0" lvl="0" marL="0" rtl="0" algn="l">
                        <a:lnSpc>
                          <a:spcPct val="115000"/>
                        </a:lnSpc>
                        <a:spcBef>
                          <a:spcPts val="0"/>
                        </a:spcBef>
                        <a:spcAft>
                          <a:spcPts val="0"/>
                        </a:spcAft>
                        <a:buNone/>
                      </a:pPr>
                      <a:r>
                        <a:rPr lang="en" sz="1800">
                          <a:solidFill>
                            <a:schemeClr val="lt1"/>
                          </a:solidFill>
                          <a:latin typeface="Raleway"/>
                          <a:ea typeface="Raleway"/>
                          <a:cs typeface="Raleway"/>
                          <a:sym typeface="Raleway"/>
                        </a:rPr>
                        <a:t>Sales Costs</a:t>
                      </a:r>
                      <a:endParaRPr sz="1800">
                        <a:solidFill>
                          <a:schemeClr val="lt1"/>
                        </a:solidFill>
                        <a:latin typeface="Raleway"/>
                        <a:ea typeface="Raleway"/>
                        <a:cs typeface="Raleway"/>
                        <a:sym typeface="Raleway"/>
                      </a:endParaRPr>
                    </a:p>
                  </a:txBody>
                  <a:tcPr marT="18275" marB="19050" marR="27425" marL="27425" anchor="b">
                    <a:lnL cap="flat" cmpd="sng" w="94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450">
                      <a:solidFill>
                        <a:schemeClr val="lt1"/>
                      </a:solidFill>
                      <a:prstDash val="solid"/>
                      <a:round/>
                      <a:headEnd len="sm" w="sm" type="none"/>
                      <a:tailEnd len="sm" w="sm" type="none"/>
                    </a:lnT>
                    <a:lnB cap="flat" cmpd="sng" w="9425">
                      <a:solidFill>
                        <a:schemeClr val="lt1"/>
                      </a:solidFill>
                      <a:prstDash val="solid"/>
                      <a:round/>
                      <a:headEnd len="sm" w="sm" type="none"/>
                      <a:tailEnd len="sm" w="sm" type="none"/>
                    </a:lnB>
                    <a:solidFill>
                      <a:srgbClr val="000000"/>
                    </a:solidFill>
                  </a:tcPr>
                </a:tc>
                <a:tc>
                  <a:txBody>
                    <a:bodyPr/>
                    <a:lstStyle/>
                    <a:p>
                      <a:pPr indent="0" lvl="0" marL="0" rtl="0" algn="r">
                        <a:lnSpc>
                          <a:spcPct val="115000"/>
                        </a:lnSpc>
                        <a:spcBef>
                          <a:spcPts val="0"/>
                        </a:spcBef>
                        <a:spcAft>
                          <a:spcPts val="0"/>
                        </a:spcAft>
                        <a:buNone/>
                      </a:pPr>
                      <a:r>
                        <a:rPr lang="en" sz="1800">
                          <a:solidFill>
                            <a:schemeClr val="lt1"/>
                          </a:solidFill>
                          <a:latin typeface="Raleway"/>
                          <a:ea typeface="Raleway"/>
                          <a:cs typeface="Raleway"/>
                          <a:sym typeface="Raleway"/>
                        </a:rPr>
                        <a:t>$7,000.00</a:t>
                      </a:r>
                      <a:endParaRPr sz="1800">
                        <a:solidFill>
                          <a:schemeClr val="lt1"/>
                        </a:solidFill>
                        <a:latin typeface="Raleway"/>
                        <a:ea typeface="Raleway"/>
                        <a:cs typeface="Raleway"/>
                        <a:sym typeface="Raleway"/>
                      </a:endParaRPr>
                    </a:p>
                  </a:txBody>
                  <a:tcPr marT="18275" marB="19050" marR="27425" marL="27425" anchor="b">
                    <a:lnL cap="flat" cmpd="sng" w="9525">
                      <a:solidFill>
                        <a:schemeClr val="lt1"/>
                      </a:solidFill>
                      <a:prstDash val="solid"/>
                      <a:round/>
                      <a:headEnd len="sm" w="sm" type="none"/>
                      <a:tailEnd len="sm" w="sm" type="none"/>
                    </a:lnL>
                    <a:lnR cap="flat" cmpd="sng" w="9425">
                      <a:solidFill>
                        <a:schemeClr val="lt1"/>
                      </a:solidFill>
                      <a:prstDash val="solid"/>
                      <a:round/>
                      <a:headEnd len="sm" w="sm" type="none"/>
                      <a:tailEnd len="sm" w="sm" type="none"/>
                    </a:lnR>
                    <a:lnT cap="flat" cmpd="sng" w="28450">
                      <a:solidFill>
                        <a:schemeClr val="lt1"/>
                      </a:solidFill>
                      <a:prstDash val="solid"/>
                      <a:round/>
                      <a:headEnd len="sm" w="sm" type="none"/>
                      <a:tailEnd len="sm" w="sm" type="none"/>
                    </a:lnT>
                    <a:lnB cap="flat" cmpd="sng" w="9425">
                      <a:solidFill>
                        <a:schemeClr val="lt1"/>
                      </a:solidFill>
                      <a:prstDash val="solid"/>
                      <a:round/>
                      <a:headEnd len="sm" w="sm" type="none"/>
                      <a:tailEnd len="sm" w="sm" type="none"/>
                    </a:lnB>
                    <a:solidFill>
                      <a:srgbClr val="000000"/>
                    </a:solidFill>
                  </a:tcPr>
                </a:tc>
              </a:tr>
              <a:tr h="397150">
                <a:tc>
                  <a:txBody>
                    <a:bodyPr/>
                    <a:lstStyle/>
                    <a:p>
                      <a:pPr indent="0" lvl="0" marL="0" rtl="0" algn="l">
                        <a:lnSpc>
                          <a:spcPct val="115000"/>
                        </a:lnSpc>
                        <a:spcBef>
                          <a:spcPts val="0"/>
                        </a:spcBef>
                        <a:spcAft>
                          <a:spcPts val="0"/>
                        </a:spcAft>
                        <a:buNone/>
                      </a:pPr>
                      <a:r>
                        <a:rPr lang="en" sz="1800">
                          <a:solidFill>
                            <a:schemeClr val="lt1"/>
                          </a:solidFill>
                          <a:latin typeface="Raleway"/>
                          <a:ea typeface="Raleway"/>
                          <a:cs typeface="Raleway"/>
                          <a:sym typeface="Raleway"/>
                        </a:rPr>
                        <a:t>Marketing Costs</a:t>
                      </a:r>
                      <a:endParaRPr sz="1800">
                        <a:solidFill>
                          <a:schemeClr val="lt1"/>
                        </a:solidFill>
                        <a:latin typeface="Raleway"/>
                        <a:ea typeface="Raleway"/>
                        <a:cs typeface="Raleway"/>
                        <a:sym typeface="Raleway"/>
                      </a:endParaRPr>
                    </a:p>
                  </a:txBody>
                  <a:tcPr marT="18275" marB="19050" marR="27425" marL="27425" anchor="b">
                    <a:lnL cap="flat" cmpd="sng" w="94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425">
                      <a:solidFill>
                        <a:schemeClr val="lt1"/>
                      </a:solidFill>
                      <a:prstDash val="solid"/>
                      <a:round/>
                      <a:headEnd len="sm" w="sm" type="none"/>
                      <a:tailEnd len="sm" w="sm" type="none"/>
                    </a:lnT>
                    <a:lnB cap="flat" cmpd="sng" w="9425">
                      <a:solidFill>
                        <a:schemeClr val="lt1"/>
                      </a:solidFill>
                      <a:prstDash val="solid"/>
                      <a:round/>
                      <a:headEnd len="sm" w="sm" type="none"/>
                      <a:tailEnd len="sm" w="sm" type="none"/>
                    </a:lnB>
                    <a:solidFill>
                      <a:srgbClr val="000000"/>
                    </a:solidFill>
                  </a:tcPr>
                </a:tc>
                <a:tc>
                  <a:txBody>
                    <a:bodyPr/>
                    <a:lstStyle/>
                    <a:p>
                      <a:pPr indent="0" lvl="0" marL="0" rtl="0" algn="r">
                        <a:lnSpc>
                          <a:spcPct val="115000"/>
                        </a:lnSpc>
                        <a:spcBef>
                          <a:spcPts val="0"/>
                        </a:spcBef>
                        <a:spcAft>
                          <a:spcPts val="0"/>
                        </a:spcAft>
                        <a:buNone/>
                      </a:pPr>
                      <a:r>
                        <a:rPr lang="en" sz="1800">
                          <a:solidFill>
                            <a:schemeClr val="lt1"/>
                          </a:solidFill>
                          <a:latin typeface="Raleway"/>
                          <a:ea typeface="Raleway"/>
                          <a:cs typeface="Raleway"/>
                          <a:sym typeface="Raleway"/>
                        </a:rPr>
                        <a:t>$10,000.00</a:t>
                      </a:r>
                      <a:endParaRPr sz="1800">
                        <a:solidFill>
                          <a:schemeClr val="lt1"/>
                        </a:solidFill>
                        <a:latin typeface="Raleway"/>
                        <a:ea typeface="Raleway"/>
                        <a:cs typeface="Raleway"/>
                        <a:sym typeface="Raleway"/>
                      </a:endParaRPr>
                    </a:p>
                  </a:txBody>
                  <a:tcPr marT="18275" marB="19050" marR="27425" marL="27425" anchor="b">
                    <a:lnL cap="flat" cmpd="sng" w="9525">
                      <a:solidFill>
                        <a:schemeClr val="lt1"/>
                      </a:solidFill>
                      <a:prstDash val="solid"/>
                      <a:round/>
                      <a:headEnd len="sm" w="sm" type="none"/>
                      <a:tailEnd len="sm" w="sm" type="none"/>
                    </a:lnL>
                    <a:lnR cap="flat" cmpd="sng" w="9425">
                      <a:solidFill>
                        <a:schemeClr val="lt1"/>
                      </a:solidFill>
                      <a:prstDash val="solid"/>
                      <a:round/>
                      <a:headEnd len="sm" w="sm" type="none"/>
                      <a:tailEnd len="sm" w="sm" type="none"/>
                    </a:lnR>
                    <a:lnT cap="flat" cmpd="sng" w="9425">
                      <a:solidFill>
                        <a:schemeClr val="lt1"/>
                      </a:solidFill>
                      <a:prstDash val="solid"/>
                      <a:round/>
                      <a:headEnd len="sm" w="sm" type="none"/>
                      <a:tailEnd len="sm" w="sm" type="none"/>
                    </a:lnT>
                    <a:lnB cap="flat" cmpd="sng" w="9425">
                      <a:solidFill>
                        <a:schemeClr val="lt1"/>
                      </a:solidFill>
                      <a:prstDash val="solid"/>
                      <a:round/>
                      <a:headEnd len="sm" w="sm" type="none"/>
                      <a:tailEnd len="sm" w="sm" type="none"/>
                    </a:lnB>
                    <a:solidFill>
                      <a:srgbClr val="000000"/>
                    </a:solidFill>
                  </a:tcPr>
                </a:tc>
              </a:tr>
              <a:tr h="397150">
                <a:tc>
                  <a:txBody>
                    <a:bodyPr/>
                    <a:lstStyle/>
                    <a:p>
                      <a:pPr indent="0" lvl="0" marL="0" rtl="0" algn="l">
                        <a:lnSpc>
                          <a:spcPct val="115000"/>
                        </a:lnSpc>
                        <a:spcBef>
                          <a:spcPts val="0"/>
                        </a:spcBef>
                        <a:spcAft>
                          <a:spcPts val="0"/>
                        </a:spcAft>
                        <a:buNone/>
                      </a:pPr>
                      <a:r>
                        <a:rPr lang="en" sz="1800">
                          <a:solidFill>
                            <a:schemeClr val="lt1"/>
                          </a:solidFill>
                          <a:latin typeface="Raleway"/>
                          <a:ea typeface="Raleway"/>
                          <a:cs typeface="Raleway"/>
                          <a:sym typeface="Raleway"/>
                        </a:rPr>
                        <a:t>New Customers</a:t>
                      </a:r>
                      <a:endParaRPr sz="1800">
                        <a:solidFill>
                          <a:schemeClr val="lt1"/>
                        </a:solidFill>
                        <a:latin typeface="Raleway"/>
                        <a:ea typeface="Raleway"/>
                        <a:cs typeface="Raleway"/>
                        <a:sym typeface="Raleway"/>
                      </a:endParaRPr>
                    </a:p>
                  </a:txBody>
                  <a:tcPr marT="18275" marB="19050" marR="27425" marL="27425" anchor="b">
                    <a:lnL cap="flat" cmpd="sng" w="94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425">
                      <a:solidFill>
                        <a:schemeClr val="lt1"/>
                      </a:solidFill>
                      <a:prstDash val="solid"/>
                      <a:round/>
                      <a:headEnd len="sm" w="sm" type="none"/>
                      <a:tailEnd len="sm" w="sm" type="none"/>
                    </a:lnT>
                    <a:lnB cap="flat" cmpd="sng" w="28450">
                      <a:solidFill>
                        <a:schemeClr val="lt1"/>
                      </a:solidFill>
                      <a:prstDash val="solid"/>
                      <a:round/>
                      <a:headEnd len="sm" w="sm" type="none"/>
                      <a:tailEnd len="sm" w="sm" type="none"/>
                    </a:lnB>
                    <a:solidFill>
                      <a:srgbClr val="000000"/>
                    </a:solidFill>
                  </a:tcPr>
                </a:tc>
                <a:tc>
                  <a:txBody>
                    <a:bodyPr/>
                    <a:lstStyle/>
                    <a:p>
                      <a:pPr indent="0" lvl="0" marL="0" rtl="0" algn="r">
                        <a:lnSpc>
                          <a:spcPct val="115000"/>
                        </a:lnSpc>
                        <a:spcBef>
                          <a:spcPts val="0"/>
                        </a:spcBef>
                        <a:spcAft>
                          <a:spcPts val="0"/>
                        </a:spcAft>
                        <a:buNone/>
                      </a:pPr>
                      <a:r>
                        <a:rPr lang="en" sz="1800">
                          <a:solidFill>
                            <a:schemeClr val="lt1"/>
                          </a:solidFill>
                          <a:latin typeface="Raleway"/>
                          <a:ea typeface="Raleway"/>
                          <a:cs typeface="Raleway"/>
                          <a:sym typeface="Raleway"/>
                        </a:rPr>
                        <a:t>15</a:t>
                      </a:r>
                      <a:endParaRPr sz="1800">
                        <a:solidFill>
                          <a:schemeClr val="lt1"/>
                        </a:solidFill>
                        <a:latin typeface="Raleway"/>
                        <a:ea typeface="Raleway"/>
                        <a:cs typeface="Raleway"/>
                        <a:sym typeface="Raleway"/>
                      </a:endParaRPr>
                    </a:p>
                  </a:txBody>
                  <a:tcPr marT="18275" marB="19050" marR="27425" marL="27425" anchor="b">
                    <a:lnL cap="flat" cmpd="sng" w="9525">
                      <a:solidFill>
                        <a:schemeClr val="lt1"/>
                      </a:solidFill>
                      <a:prstDash val="solid"/>
                      <a:round/>
                      <a:headEnd len="sm" w="sm" type="none"/>
                      <a:tailEnd len="sm" w="sm" type="none"/>
                    </a:lnL>
                    <a:lnR cap="flat" cmpd="sng" w="9425">
                      <a:solidFill>
                        <a:schemeClr val="lt1"/>
                      </a:solidFill>
                      <a:prstDash val="solid"/>
                      <a:round/>
                      <a:headEnd len="sm" w="sm" type="none"/>
                      <a:tailEnd len="sm" w="sm" type="none"/>
                    </a:lnR>
                    <a:lnT cap="flat" cmpd="sng" w="9425">
                      <a:solidFill>
                        <a:schemeClr val="lt1"/>
                      </a:solidFill>
                      <a:prstDash val="solid"/>
                      <a:round/>
                      <a:headEnd len="sm" w="sm" type="none"/>
                      <a:tailEnd len="sm" w="sm" type="none"/>
                    </a:lnT>
                    <a:lnB cap="flat" cmpd="sng" w="28450">
                      <a:solidFill>
                        <a:schemeClr val="lt1"/>
                      </a:solidFill>
                      <a:prstDash val="solid"/>
                      <a:round/>
                      <a:headEnd len="sm" w="sm" type="none"/>
                      <a:tailEnd len="sm" w="sm" type="none"/>
                    </a:lnB>
                    <a:solidFill>
                      <a:srgbClr val="000000"/>
                    </a:solidFill>
                  </a:tcPr>
                </a:tc>
              </a:tr>
              <a:tr h="397150">
                <a:tc>
                  <a:txBody>
                    <a:bodyPr/>
                    <a:lstStyle/>
                    <a:p>
                      <a:pPr indent="0" lvl="0" marL="0" rtl="0" algn="l">
                        <a:lnSpc>
                          <a:spcPct val="115000"/>
                        </a:lnSpc>
                        <a:spcBef>
                          <a:spcPts val="0"/>
                        </a:spcBef>
                        <a:spcAft>
                          <a:spcPts val="0"/>
                        </a:spcAft>
                        <a:buNone/>
                      </a:pPr>
                      <a:r>
                        <a:rPr b="1" lang="en" sz="1800">
                          <a:solidFill>
                            <a:schemeClr val="lt1"/>
                          </a:solidFill>
                          <a:latin typeface="Raleway"/>
                          <a:ea typeface="Raleway"/>
                          <a:cs typeface="Raleway"/>
                          <a:sym typeface="Raleway"/>
                        </a:rPr>
                        <a:t>CoCA</a:t>
                      </a:r>
                      <a:endParaRPr b="1" sz="1800">
                        <a:solidFill>
                          <a:schemeClr val="lt1"/>
                        </a:solidFill>
                        <a:latin typeface="Raleway"/>
                        <a:ea typeface="Raleway"/>
                        <a:cs typeface="Raleway"/>
                        <a:sym typeface="Raleway"/>
                      </a:endParaRPr>
                    </a:p>
                  </a:txBody>
                  <a:tcPr marT="18275" marB="19050" marR="27425" marL="27425" anchor="b">
                    <a:lnL cap="flat" cmpd="sng" w="94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28450">
                      <a:solidFill>
                        <a:schemeClr val="lt1"/>
                      </a:solidFill>
                      <a:prstDash val="solid"/>
                      <a:round/>
                      <a:headEnd len="sm" w="sm" type="none"/>
                      <a:tailEnd len="sm" w="sm" type="none"/>
                    </a:lnT>
                    <a:lnB cap="flat" cmpd="sng" w="9425">
                      <a:solidFill>
                        <a:schemeClr val="lt1"/>
                      </a:solidFill>
                      <a:prstDash val="solid"/>
                      <a:round/>
                      <a:headEnd len="sm" w="sm" type="none"/>
                      <a:tailEnd len="sm" w="sm" type="none"/>
                    </a:lnB>
                    <a:solidFill>
                      <a:srgbClr val="000000"/>
                    </a:solidFill>
                  </a:tcPr>
                </a:tc>
                <a:tc>
                  <a:txBody>
                    <a:bodyPr/>
                    <a:lstStyle/>
                    <a:p>
                      <a:pPr indent="0" lvl="0" marL="0" rtl="0" algn="r">
                        <a:lnSpc>
                          <a:spcPct val="115000"/>
                        </a:lnSpc>
                        <a:spcBef>
                          <a:spcPts val="0"/>
                        </a:spcBef>
                        <a:spcAft>
                          <a:spcPts val="0"/>
                        </a:spcAft>
                        <a:buNone/>
                      </a:pPr>
                      <a:r>
                        <a:rPr lang="en" sz="1800">
                          <a:solidFill>
                            <a:schemeClr val="lt1"/>
                          </a:solidFill>
                          <a:latin typeface="Raleway"/>
                          <a:ea typeface="Raleway"/>
                          <a:cs typeface="Raleway"/>
                          <a:sym typeface="Raleway"/>
                        </a:rPr>
                        <a:t>$1,133.33</a:t>
                      </a:r>
                      <a:endParaRPr sz="1800">
                        <a:solidFill>
                          <a:schemeClr val="lt1"/>
                        </a:solidFill>
                        <a:latin typeface="Raleway"/>
                        <a:ea typeface="Raleway"/>
                        <a:cs typeface="Raleway"/>
                        <a:sym typeface="Raleway"/>
                      </a:endParaRPr>
                    </a:p>
                  </a:txBody>
                  <a:tcPr marT="18275" marB="19050" marR="27425" marL="27425" anchor="b">
                    <a:lnL cap="flat" cmpd="sng" w="9525">
                      <a:solidFill>
                        <a:schemeClr val="lt1"/>
                      </a:solidFill>
                      <a:prstDash val="solid"/>
                      <a:round/>
                      <a:headEnd len="sm" w="sm" type="none"/>
                      <a:tailEnd len="sm" w="sm" type="none"/>
                    </a:lnL>
                    <a:lnR cap="flat" cmpd="sng" w="9425">
                      <a:solidFill>
                        <a:schemeClr val="lt1"/>
                      </a:solidFill>
                      <a:prstDash val="solid"/>
                      <a:round/>
                      <a:headEnd len="sm" w="sm" type="none"/>
                      <a:tailEnd len="sm" w="sm" type="none"/>
                    </a:lnR>
                    <a:lnT cap="flat" cmpd="sng" w="28450">
                      <a:solidFill>
                        <a:schemeClr val="lt1"/>
                      </a:solidFill>
                      <a:prstDash val="solid"/>
                      <a:round/>
                      <a:headEnd len="sm" w="sm" type="none"/>
                      <a:tailEnd len="sm" w="sm" type="none"/>
                    </a:lnT>
                    <a:lnB cap="flat" cmpd="sng" w="9425">
                      <a:solidFill>
                        <a:schemeClr val="lt1"/>
                      </a:solidFill>
                      <a:prstDash val="solid"/>
                      <a:round/>
                      <a:headEnd len="sm" w="sm" type="none"/>
                      <a:tailEnd len="sm" w="sm" type="none"/>
                    </a:lnB>
                    <a:solidFill>
                      <a:srgbClr val="000000"/>
                    </a:solidFill>
                  </a:tcPr>
                </a:tc>
              </a:tr>
            </a:tbl>
          </a:graphicData>
        </a:graphic>
      </p:graphicFrame>
    </p:spTree>
  </p:cSld>
  <p:clrMapOvr>
    <a:masterClrMapping/>
  </p:clrMapOvr>
  <mc:AlternateContent>
    <mc:Choice Requires="p14">
      <p:transition spd="slow" p14:dur="1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5"/>
          <p:cNvSpPr txBox="1"/>
          <p:nvPr>
            <p:ph idx="1" type="body"/>
          </p:nvPr>
        </p:nvSpPr>
        <p:spPr>
          <a:xfrm>
            <a:off x="5438075" y="2409146"/>
            <a:ext cx="2610900" cy="13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figure to the left represents qualified web traffic for period X. To obtain this number, we divided total web traffic by the number of marketing qualified leads.</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387" name="Google Shape;387;p55"/>
          <p:cNvSpPr txBox="1"/>
          <p:nvPr>
            <p:ph type="title"/>
          </p:nvPr>
        </p:nvSpPr>
        <p:spPr>
          <a:xfrm>
            <a:off x="5438075" y="1429950"/>
            <a:ext cx="2746800" cy="97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Roboto Slab"/>
                <a:ea typeface="Roboto Slab"/>
                <a:cs typeface="Roboto Slab"/>
                <a:sym typeface="Roboto Slab"/>
              </a:rPr>
              <a:t>Qualified Marketing Traffic</a:t>
            </a:r>
            <a:endParaRPr b="0">
              <a:latin typeface="Roboto Slab"/>
              <a:ea typeface="Roboto Slab"/>
              <a:cs typeface="Roboto Slab"/>
              <a:sym typeface="Roboto Slab"/>
            </a:endParaRPr>
          </a:p>
        </p:txBody>
      </p:sp>
      <p:sp>
        <p:nvSpPr>
          <p:cNvPr id="388" name="Google Shape;388;p55"/>
          <p:cNvSpPr txBox="1"/>
          <p:nvPr>
            <p:ph idx="12" type="sldNum"/>
          </p:nvPr>
        </p:nvSpPr>
        <p:spPr>
          <a:xfrm>
            <a:off x="8510068" y="474989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9" name="Google Shape;389;p55"/>
          <p:cNvSpPr txBox="1"/>
          <p:nvPr>
            <p:ph idx="2" type="title"/>
          </p:nvPr>
        </p:nvSpPr>
        <p:spPr>
          <a:xfrm>
            <a:off x="951625" y="1600940"/>
            <a:ext cx="3806700" cy="19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XX</a:t>
            </a:r>
            <a:r>
              <a:rPr lang="en" sz="6000">
                <a:solidFill>
                  <a:schemeClr val="dk1"/>
                </a:solidFill>
              </a:rPr>
              <a:t>%</a:t>
            </a:r>
            <a:endParaRPr/>
          </a:p>
        </p:txBody>
      </p:sp>
      <p:sp>
        <p:nvSpPr>
          <p:cNvPr id="390" name="Google Shape;390;p55"/>
          <p:cNvSpPr txBox="1"/>
          <p:nvPr>
            <p:ph idx="3" type="title"/>
          </p:nvPr>
        </p:nvSpPr>
        <p:spPr>
          <a:xfrm>
            <a:off x="951625" y="4125025"/>
            <a:ext cx="3806700" cy="393600"/>
          </a:xfrm>
          <a:prstGeom prst="rect">
            <a:avLst/>
          </a:prstGeom>
          <a:solidFill>
            <a:srgbClr val="657573">
              <a:alpha val="16150"/>
            </a:srgbClr>
          </a:solidFill>
          <a:ln cap="flat" cmpd="sng" w="9525">
            <a:solidFill>
              <a:srgbClr val="6575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0" lang="en" sz="1200">
                <a:solidFill>
                  <a:srgbClr val="FF3C00"/>
                </a:solidFill>
              </a:rPr>
              <a:t>(Total Traffic) ÷</a:t>
            </a:r>
            <a:r>
              <a:rPr i="0" lang="en" sz="1200">
                <a:solidFill>
                  <a:srgbClr val="FF3C00"/>
                </a:solidFill>
              </a:rPr>
              <a:t> (N</a:t>
            </a:r>
            <a:r>
              <a:rPr i="0" lang="en" sz="1200">
                <a:solidFill>
                  <a:srgbClr val="FF3C00"/>
                </a:solidFill>
              </a:rPr>
              <a:t>umber of MQLs)</a:t>
            </a:r>
            <a:endParaRPr i="0" sz="1200"/>
          </a:p>
          <a:p>
            <a:pPr indent="0" lvl="0" marL="0" rtl="0" algn="ctr">
              <a:spcBef>
                <a:spcPts val="0"/>
              </a:spcBef>
              <a:spcAft>
                <a:spcPts val="0"/>
              </a:spcAft>
              <a:buNone/>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