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5143500" cx="9144000"/>
  <p:notesSz cx="6858000" cy="9144000"/>
  <p:embeddedFontLst>
    <p:embeddedFont>
      <p:font typeface="Roboto Slab"/>
      <p:regular r:id="rId50"/>
      <p:bold r:id="rId51"/>
    </p:embeddedFont>
    <p:embeddedFont>
      <p:font typeface="Raleway"/>
      <p:regular r:id="rId52"/>
      <p:bold r:id="rId53"/>
      <p:italic r:id="rId54"/>
      <p:boldItalic r:id="rId55"/>
    </p:embeddedFont>
    <p:embeddedFont>
      <p:font typeface="Raleway Medium"/>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Slab-bold.fntdata"/><Relationship Id="rId50" Type="http://schemas.openxmlformats.org/officeDocument/2006/relationships/font" Target="fonts/RobotoSlab-regular.fntdata"/><Relationship Id="rId53" Type="http://schemas.openxmlformats.org/officeDocument/2006/relationships/font" Target="fonts/Raleway-bold.fntdata"/><Relationship Id="rId52" Type="http://schemas.openxmlformats.org/officeDocument/2006/relationships/font" Target="fonts/Raleway-regular.fntdata"/><Relationship Id="rId11" Type="http://schemas.openxmlformats.org/officeDocument/2006/relationships/slide" Target="slides/slide7.xml"/><Relationship Id="rId55" Type="http://schemas.openxmlformats.org/officeDocument/2006/relationships/font" Target="fonts/Raleway-boldItalic.fntdata"/><Relationship Id="rId10" Type="http://schemas.openxmlformats.org/officeDocument/2006/relationships/slide" Target="slides/slide6.xml"/><Relationship Id="rId54" Type="http://schemas.openxmlformats.org/officeDocument/2006/relationships/font" Target="fonts/Raleway-italic.fntdata"/><Relationship Id="rId13" Type="http://schemas.openxmlformats.org/officeDocument/2006/relationships/slide" Target="slides/slide9.xml"/><Relationship Id="rId57" Type="http://schemas.openxmlformats.org/officeDocument/2006/relationships/font" Target="fonts/RalewayMedium-bold.fntdata"/><Relationship Id="rId12" Type="http://schemas.openxmlformats.org/officeDocument/2006/relationships/slide" Target="slides/slide8.xml"/><Relationship Id="rId56" Type="http://schemas.openxmlformats.org/officeDocument/2006/relationships/font" Target="fonts/RalewayMedium-regular.fntdata"/><Relationship Id="rId15" Type="http://schemas.openxmlformats.org/officeDocument/2006/relationships/slide" Target="slides/slide11.xml"/><Relationship Id="rId59" Type="http://schemas.openxmlformats.org/officeDocument/2006/relationships/font" Target="fonts/RalewayMedium-boldItalic.fntdata"/><Relationship Id="rId14" Type="http://schemas.openxmlformats.org/officeDocument/2006/relationships/slide" Target="slides/slide10.xml"/><Relationship Id="rId58" Type="http://schemas.openxmlformats.org/officeDocument/2006/relationships/font" Target="fonts/RalewayMedium-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55b3da4a23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5b3da4a2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b7a1cb6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ab7a1cb6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abd8f285f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abd8f285f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55b3da4a2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5b3da4a2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ab7a1cb6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ab7a1cb6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400">
              <a:latin typeface="Roboto Slab"/>
              <a:ea typeface="Roboto Slab"/>
              <a:cs typeface="Roboto Slab"/>
              <a:sym typeface="Roboto Slab"/>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abd8f285f_2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abd8f285f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5061c0a9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c5061c0a9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400">
              <a:latin typeface="Roboto Slab"/>
              <a:ea typeface="Roboto Slab"/>
              <a:cs typeface="Roboto Slab"/>
              <a:sym typeface="Roboto Slab"/>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abd8f285f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abd8f285f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400">
              <a:latin typeface="Roboto Slab"/>
              <a:ea typeface="Roboto Slab"/>
              <a:cs typeface="Roboto Slab"/>
              <a:sym typeface="Roboto Slab"/>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bd8f285f_2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abd8f285f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400">
              <a:latin typeface="Roboto Slab"/>
              <a:ea typeface="Roboto Slab"/>
              <a:cs typeface="Roboto Slab"/>
              <a:sym typeface="Roboto Slab"/>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5061c0a9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c5061c0a9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400">
              <a:latin typeface="Roboto Slab"/>
              <a:ea typeface="Roboto Slab"/>
              <a:cs typeface="Roboto Slab"/>
              <a:sym typeface="Roboto Slab"/>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c5061c0a9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c5061c0a9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400">
              <a:latin typeface="Roboto Slab"/>
              <a:ea typeface="Roboto Slab"/>
              <a:cs typeface="Roboto Slab"/>
              <a:sym typeface="Roboto Slab"/>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9624463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29624463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c5061c0a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c5061c0a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400">
              <a:latin typeface="Roboto Slab"/>
              <a:ea typeface="Roboto Slab"/>
              <a:cs typeface="Roboto Slab"/>
              <a:sym typeface="Roboto Slab"/>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c5061c0a9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c5061c0a9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400">
              <a:latin typeface="Roboto Slab"/>
              <a:ea typeface="Roboto Slab"/>
              <a:cs typeface="Roboto Slab"/>
              <a:sym typeface="Roboto Slab"/>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abd8f285f_2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abd8f285f_2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latin typeface="Raleway Medium"/>
              <a:ea typeface="Raleway Medium"/>
              <a:cs typeface="Raleway Medium"/>
              <a:sym typeface="Raleway Medium"/>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55b3da4a2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55b3da4a2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2dd00a16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2dd00a16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bafffe0a5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bafffe0a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latin typeface="Raleway Medium"/>
              <a:ea typeface="Raleway Medium"/>
              <a:cs typeface="Raleway Medium"/>
              <a:sym typeface="Raleway Medium"/>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abd8f285f_2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abd8f285f_2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c2d97127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c2d97127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c5061c0a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c5061c0a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c5061c0a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c5061c0a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2758d0ca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2758d0ca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c5061c0a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c5061c0a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c5061c0a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c5061c0a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c5061c0a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c5061c0a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c5061c0a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c5061c0a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acca983e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acca983e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latin typeface="Roboto Slab"/>
              <a:ea typeface="Roboto Slab"/>
              <a:cs typeface="Roboto Slab"/>
              <a:sym typeface="Roboto Slab"/>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acca983e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acca983e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acca983e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2acca983e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657573"/>
              </a:solidFill>
              <a:latin typeface="Roboto Slab"/>
              <a:ea typeface="Roboto Slab"/>
              <a:cs typeface="Roboto Slab"/>
              <a:sym typeface="Roboto Slab"/>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acca983e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2acca983e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acca983e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2acca983e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acca983e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acca983e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rgbClr val="657573"/>
              </a:solidFill>
              <a:latin typeface="Roboto Slab"/>
              <a:ea typeface="Roboto Slab"/>
              <a:cs typeface="Roboto Slab"/>
              <a:sym typeface="Roboto Slab"/>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b7a1cb6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ab7a1cb6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acca983e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acca983e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acca983e3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2acca983e3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acca983e3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acca983e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acca983e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2acca983e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acca983e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acca983e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09447b59c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209447b59c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bd8f285f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abd8f285f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55b3da4a2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5b3da4a2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ab7a1cb6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ab7a1cb6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abd8f285f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abd8f285f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solidFill>
                <a:srgbClr val="657573"/>
              </a:solidFill>
              <a:latin typeface="Roboto Slab"/>
              <a:ea typeface="Roboto Slab"/>
              <a:cs typeface="Roboto Slab"/>
              <a:sym typeface="Roboto Slab"/>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55b3da4a2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5b3da4a2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type="title">
  <p:cSld name="TITLE">
    <p:bg>
      <p:bgPr>
        <a:solidFill>
          <a:srgbClr val="000000"/>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279825" y="1964150"/>
            <a:ext cx="3738900" cy="2493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4500">
                <a:solidFill>
                  <a:srgbClr val="40FFDC"/>
                </a:solidFill>
                <a:latin typeface="Roboto Slab"/>
                <a:ea typeface="Roboto Slab"/>
                <a:cs typeface="Roboto Slab"/>
                <a:sym typeface="Roboto Slab"/>
              </a:defRPr>
            </a:lvl1pPr>
            <a:lvl2pPr lvl="1" rtl="0">
              <a:spcBef>
                <a:spcPts val="0"/>
              </a:spcBef>
              <a:spcAft>
                <a:spcPts val="0"/>
              </a:spcAft>
              <a:buNone/>
              <a:defRPr>
                <a:solidFill>
                  <a:srgbClr val="40FFDC"/>
                </a:solidFill>
                <a:latin typeface="Roboto Slab"/>
                <a:ea typeface="Roboto Slab"/>
                <a:cs typeface="Roboto Slab"/>
                <a:sym typeface="Roboto Slab"/>
              </a:defRPr>
            </a:lvl2pPr>
            <a:lvl3pPr lvl="2" rtl="0">
              <a:spcBef>
                <a:spcPts val="0"/>
              </a:spcBef>
              <a:spcAft>
                <a:spcPts val="0"/>
              </a:spcAft>
              <a:buNone/>
              <a:defRPr>
                <a:solidFill>
                  <a:srgbClr val="40FFDC"/>
                </a:solidFill>
                <a:latin typeface="Roboto Slab"/>
                <a:ea typeface="Roboto Slab"/>
                <a:cs typeface="Roboto Slab"/>
                <a:sym typeface="Roboto Slab"/>
              </a:defRPr>
            </a:lvl3pPr>
            <a:lvl4pPr lvl="3" rtl="0">
              <a:spcBef>
                <a:spcPts val="0"/>
              </a:spcBef>
              <a:spcAft>
                <a:spcPts val="0"/>
              </a:spcAft>
              <a:buNone/>
              <a:defRPr>
                <a:solidFill>
                  <a:srgbClr val="40FFDC"/>
                </a:solidFill>
                <a:latin typeface="Roboto Slab"/>
                <a:ea typeface="Roboto Slab"/>
                <a:cs typeface="Roboto Slab"/>
                <a:sym typeface="Roboto Slab"/>
              </a:defRPr>
            </a:lvl4pPr>
            <a:lvl5pPr lvl="4" rtl="0">
              <a:spcBef>
                <a:spcPts val="0"/>
              </a:spcBef>
              <a:spcAft>
                <a:spcPts val="0"/>
              </a:spcAft>
              <a:buNone/>
              <a:defRPr>
                <a:solidFill>
                  <a:srgbClr val="40FFDC"/>
                </a:solidFill>
                <a:latin typeface="Roboto Slab"/>
                <a:ea typeface="Roboto Slab"/>
                <a:cs typeface="Roboto Slab"/>
                <a:sym typeface="Roboto Slab"/>
              </a:defRPr>
            </a:lvl5pPr>
            <a:lvl6pPr lvl="5" rtl="0">
              <a:spcBef>
                <a:spcPts val="0"/>
              </a:spcBef>
              <a:spcAft>
                <a:spcPts val="0"/>
              </a:spcAft>
              <a:buNone/>
              <a:defRPr>
                <a:solidFill>
                  <a:srgbClr val="40FFDC"/>
                </a:solidFill>
                <a:latin typeface="Roboto Slab"/>
                <a:ea typeface="Roboto Slab"/>
                <a:cs typeface="Roboto Slab"/>
                <a:sym typeface="Roboto Slab"/>
              </a:defRPr>
            </a:lvl6pPr>
            <a:lvl7pPr lvl="6" rtl="0">
              <a:spcBef>
                <a:spcPts val="0"/>
              </a:spcBef>
              <a:spcAft>
                <a:spcPts val="0"/>
              </a:spcAft>
              <a:buNone/>
              <a:defRPr>
                <a:solidFill>
                  <a:srgbClr val="40FFDC"/>
                </a:solidFill>
                <a:latin typeface="Roboto Slab"/>
                <a:ea typeface="Roboto Slab"/>
                <a:cs typeface="Roboto Slab"/>
                <a:sym typeface="Roboto Slab"/>
              </a:defRPr>
            </a:lvl7pPr>
            <a:lvl8pPr lvl="7" rtl="0">
              <a:spcBef>
                <a:spcPts val="0"/>
              </a:spcBef>
              <a:spcAft>
                <a:spcPts val="0"/>
              </a:spcAft>
              <a:buNone/>
              <a:defRPr>
                <a:solidFill>
                  <a:srgbClr val="40FFDC"/>
                </a:solidFill>
                <a:latin typeface="Roboto Slab"/>
                <a:ea typeface="Roboto Slab"/>
                <a:cs typeface="Roboto Slab"/>
                <a:sym typeface="Roboto Slab"/>
              </a:defRPr>
            </a:lvl8pPr>
            <a:lvl9pPr lvl="8" rtl="0">
              <a:spcBef>
                <a:spcPts val="0"/>
              </a:spcBef>
              <a:spcAft>
                <a:spcPts val="0"/>
              </a:spcAft>
              <a:buNone/>
              <a:defRPr>
                <a:solidFill>
                  <a:srgbClr val="40FFDC"/>
                </a:solidFill>
                <a:latin typeface="Roboto Slab"/>
                <a:ea typeface="Roboto Slab"/>
                <a:cs typeface="Roboto Slab"/>
                <a:sym typeface="Roboto Slab"/>
              </a:defRPr>
            </a:lvl9pPr>
          </a:lstStyle>
          <a:p/>
        </p:txBody>
      </p:sp>
      <p:sp>
        <p:nvSpPr>
          <p:cNvPr id="10" name="Google Shape;10;p2"/>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2"/>
          <p:cNvPicPr preferRelativeResize="0"/>
          <p:nvPr/>
        </p:nvPicPr>
        <p:blipFill>
          <a:blip r:embed="rId2">
            <a:alphaModFix/>
          </a:blip>
          <a:stretch>
            <a:fillRect/>
          </a:stretch>
        </p:blipFill>
        <p:spPr>
          <a:xfrm>
            <a:off x="279825" y="302802"/>
            <a:ext cx="2104845" cy="382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Image">
  <p:cSld name="ONE_COLUMN_TEXT_1">
    <p:spTree>
      <p:nvGrpSpPr>
        <p:cNvPr id="60" name="Shape 60"/>
        <p:cNvGrpSpPr/>
        <p:nvPr/>
      </p:nvGrpSpPr>
      <p:grpSpPr>
        <a:xfrm>
          <a:off x="0" y="0"/>
          <a:ext cx="0" cy="0"/>
          <a:chOff x="0" y="0"/>
          <a:chExt cx="0" cy="0"/>
        </a:xfrm>
      </p:grpSpPr>
      <p:sp>
        <p:nvSpPr>
          <p:cNvPr id="61" name="Google Shape;61;p11"/>
          <p:cNvSpPr txBox="1"/>
          <p:nvPr>
            <p:ph type="title"/>
          </p:nvPr>
        </p:nvSpPr>
        <p:spPr>
          <a:xfrm>
            <a:off x="336075"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62" name="Google Shape;62;p11"/>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63" name="Google Shape;63;p11"/>
          <p:cNvSpPr txBox="1"/>
          <p:nvPr>
            <p:ph idx="1" type="body"/>
          </p:nvPr>
        </p:nvSpPr>
        <p:spPr>
          <a:xfrm>
            <a:off x="332400"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64" name="Google Shape;64;p11"/>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Stats">
  <p:cSld name="ONE_COLUMN_TEXT_1_2">
    <p:spTree>
      <p:nvGrpSpPr>
        <p:cNvPr id="65" name="Shape 65"/>
        <p:cNvGrpSpPr/>
        <p:nvPr/>
      </p:nvGrpSpPr>
      <p:grpSpPr>
        <a:xfrm>
          <a:off x="0" y="0"/>
          <a:ext cx="0" cy="0"/>
          <a:chOff x="0" y="0"/>
          <a:chExt cx="0" cy="0"/>
        </a:xfrm>
      </p:grpSpPr>
      <p:sp>
        <p:nvSpPr>
          <p:cNvPr id="66" name="Google Shape;66;p12"/>
          <p:cNvSpPr/>
          <p:nvPr/>
        </p:nvSpPr>
        <p:spPr>
          <a:xfrm>
            <a:off x="4241775" y="-125"/>
            <a:ext cx="4902000" cy="5143500"/>
          </a:xfrm>
          <a:prstGeom prst="rect">
            <a:avLst/>
          </a:prstGeom>
          <a:solidFill>
            <a:srgbClr val="657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2"/>
          <p:cNvSpPr txBox="1"/>
          <p:nvPr>
            <p:ph type="title"/>
          </p:nvPr>
        </p:nvSpPr>
        <p:spPr>
          <a:xfrm>
            <a:off x="336075"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68" name="Google Shape;68;p12"/>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solidFill>
                  <a:srgbClr val="FFFFFF"/>
                </a:solidFill>
              </a:defRPr>
            </a:lvl1pPr>
            <a:lvl2pPr lvl="1" rtl="0" algn="r">
              <a:buNone/>
              <a:defRPr sz="800">
                <a:solidFill>
                  <a:srgbClr val="FFFFFF"/>
                </a:solidFill>
              </a:defRPr>
            </a:lvl2pPr>
            <a:lvl3pPr lvl="2" rtl="0" algn="r">
              <a:buNone/>
              <a:defRPr sz="800">
                <a:solidFill>
                  <a:srgbClr val="FFFFFF"/>
                </a:solidFill>
              </a:defRPr>
            </a:lvl3pPr>
            <a:lvl4pPr lvl="3" rtl="0" algn="r">
              <a:buNone/>
              <a:defRPr sz="800">
                <a:solidFill>
                  <a:srgbClr val="FFFFFF"/>
                </a:solidFill>
              </a:defRPr>
            </a:lvl4pPr>
            <a:lvl5pPr lvl="4" rtl="0" algn="r">
              <a:buNone/>
              <a:defRPr sz="800">
                <a:solidFill>
                  <a:srgbClr val="FFFFFF"/>
                </a:solidFill>
              </a:defRPr>
            </a:lvl5pPr>
            <a:lvl6pPr lvl="5" rtl="0" algn="r">
              <a:buNone/>
              <a:defRPr sz="800">
                <a:solidFill>
                  <a:srgbClr val="FFFFFF"/>
                </a:solidFill>
              </a:defRPr>
            </a:lvl6pPr>
            <a:lvl7pPr lvl="6" rtl="0" algn="r">
              <a:buNone/>
              <a:defRPr sz="800">
                <a:solidFill>
                  <a:srgbClr val="FFFFFF"/>
                </a:solidFill>
              </a:defRPr>
            </a:lvl7pPr>
            <a:lvl8pPr lvl="7" rtl="0" algn="r">
              <a:buNone/>
              <a:defRPr sz="800">
                <a:solidFill>
                  <a:srgbClr val="FFFFFF"/>
                </a:solidFill>
              </a:defRPr>
            </a:lvl8pPr>
            <a:lvl9pPr lvl="8" rtl="0" algn="r">
              <a:buNone/>
              <a:defRPr sz="8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69" name="Google Shape;69;p12"/>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70" name="Google Shape;70;p12"/>
          <p:cNvSpPr txBox="1"/>
          <p:nvPr>
            <p:ph idx="1" type="body"/>
          </p:nvPr>
        </p:nvSpPr>
        <p:spPr>
          <a:xfrm>
            <a:off x="332400"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Number">
  <p:cSld name="ONE_COLUMN_TEXT_1_1">
    <p:spTree>
      <p:nvGrpSpPr>
        <p:cNvPr id="71" name="Shape 71"/>
        <p:cNvGrpSpPr/>
        <p:nvPr/>
      </p:nvGrpSpPr>
      <p:grpSpPr>
        <a:xfrm>
          <a:off x="0" y="0"/>
          <a:ext cx="0" cy="0"/>
          <a:chOff x="0" y="0"/>
          <a:chExt cx="0" cy="0"/>
        </a:xfrm>
      </p:grpSpPr>
      <p:sp>
        <p:nvSpPr>
          <p:cNvPr id="72" name="Google Shape;72;p13"/>
          <p:cNvSpPr/>
          <p:nvPr/>
        </p:nvSpPr>
        <p:spPr>
          <a:xfrm>
            <a:off x="932480" y="1129225"/>
            <a:ext cx="3806700" cy="28848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ph type="title"/>
          </p:nvPr>
        </p:nvSpPr>
        <p:spPr>
          <a:xfrm>
            <a:off x="5416300"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74" name="Google Shape;74;p13"/>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75" name="Google Shape;75;p13"/>
          <p:cNvSpPr txBox="1"/>
          <p:nvPr>
            <p:ph idx="1" type="body"/>
          </p:nvPr>
        </p:nvSpPr>
        <p:spPr>
          <a:xfrm>
            <a:off x="5412625"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3"/>
          <p:cNvSpPr txBox="1"/>
          <p:nvPr>
            <p:ph idx="2" type="title"/>
          </p:nvPr>
        </p:nvSpPr>
        <p:spPr>
          <a:xfrm>
            <a:off x="932475" y="1366865"/>
            <a:ext cx="3806700" cy="194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77" name="Google Shape;77;p13"/>
          <p:cNvSpPr txBox="1"/>
          <p:nvPr>
            <p:ph idx="3" type="title"/>
          </p:nvPr>
        </p:nvSpPr>
        <p:spPr>
          <a:xfrm>
            <a:off x="1529056" y="3156065"/>
            <a:ext cx="2613300" cy="157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i="1"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i="1"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i="1"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i="1"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i="1"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i="1"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i="1"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i="1" sz="3000">
                <a:latin typeface="Raleway Medium"/>
                <a:ea typeface="Raleway Medium"/>
                <a:cs typeface="Raleway Medium"/>
                <a:sym typeface="Raleway Medium"/>
              </a:defRPr>
            </a:lvl9pPr>
          </a:lstStyle>
          <a:p/>
        </p:txBody>
      </p:sp>
      <p:pic>
        <p:nvPicPr>
          <p:cNvPr id="78" name="Google Shape;78;p13"/>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MAIN_POINT">
    <p:bg>
      <p:bgPr>
        <a:solidFill>
          <a:srgbClr val="FFF100"/>
        </a:solidFill>
      </p:bgPr>
    </p:bg>
    <p:spTree>
      <p:nvGrpSpPr>
        <p:cNvPr id="79" name="Shape 79"/>
        <p:cNvGrpSpPr/>
        <p:nvPr/>
      </p:nvGrpSpPr>
      <p:grpSpPr>
        <a:xfrm>
          <a:off x="0" y="0"/>
          <a:ext cx="0" cy="0"/>
          <a:chOff x="0" y="0"/>
          <a:chExt cx="0" cy="0"/>
        </a:xfrm>
      </p:grpSpPr>
      <p:sp>
        <p:nvSpPr>
          <p:cNvPr id="80" name="Google Shape;80;p14"/>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81" name="Google Shape;81;p14"/>
          <p:cNvSpPr txBox="1"/>
          <p:nvPr>
            <p:ph type="title"/>
          </p:nvPr>
        </p:nvSpPr>
        <p:spPr>
          <a:xfrm>
            <a:off x="1115850" y="1129225"/>
            <a:ext cx="6912300" cy="194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82" name="Google Shape;82;p14"/>
          <p:cNvSpPr txBox="1"/>
          <p:nvPr>
            <p:ph idx="2" type="title"/>
          </p:nvPr>
        </p:nvSpPr>
        <p:spPr>
          <a:xfrm>
            <a:off x="2199150" y="2918425"/>
            <a:ext cx="4745700" cy="157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i="1"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i="1"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i="1"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i="1"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i="1"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i="1"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i="1"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i="1" sz="3000">
                <a:latin typeface="Raleway Medium"/>
                <a:ea typeface="Raleway Medium"/>
                <a:cs typeface="Raleway Medium"/>
                <a:sym typeface="Raleway Medium"/>
              </a:defRPr>
            </a:lvl9pPr>
          </a:lstStyle>
          <a:p/>
        </p:txBody>
      </p:sp>
      <p:pic>
        <p:nvPicPr>
          <p:cNvPr id="83" name="Google Shape;83;p14"/>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ull Quote">
  <p:cSld name="SECTION_TITLE_AND_DESCRIPTION">
    <p:spTree>
      <p:nvGrpSpPr>
        <p:cNvPr id="84" name="Shape 84"/>
        <p:cNvGrpSpPr/>
        <p:nvPr/>
      </p:nvGrpSpPr>
      <p:grpSpPr>
        <a:xfrm>
          <a:off x="0" y="0"/>
          <a:ext cx="0" cy="0"/>
          <a:chOff x="0" y="0"/>
          <a:chExt cx="0" cy="0"/>
        </a:xfrm>
      </p:grpSpPr>
      <p:sp>
        <p:nvSpPr>
          <p:cNvPr id="85" name="Google Shape;85;p15"/>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88" name="Google Shape;88;p15"/>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89" name="Google Shape;89;p15"/>
          <p:cNvSpPr txBox="1"/>
          <p:nvPr>
            <p:ph idx="1" type="body"/>
          </p:nvPr>
        </p:nvSpPr>
        <p:spPr>
          <a:xfrm>
            <a:off x="458951" y="1971900"/>
            <a:ext cx="34641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0" name="Google Shape;90;p15"/>
          <p:cNvSpPr txBox="1"/>
          <p:nvPr>
            <p:ph idx="2" type="title"/>
          </p:nvPr>
        </p:nvSpPr>
        <p:spPr>
          <a:xfrm>
            <a:off x="5029050" y="1913281"/>
            <a:ext cx="3531300" cy="1335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Medium"/>
              <a:buNone/>
              <a:defRPr sz="24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grpSp>
        <p:nvGrpSpPr>
          <p:cNvPr id="91" name="Google Shape;91;p15"/>
          <p:cNvGrpSpPr/>
          <p:nvPr/>
        </p:nvGrpSpPr>
        <p:grpSpPr>
          <a:xfrm>
            <a:off x="5143972" y="1477923"/>
            <a:ext cx="429391" cy="192076"/>
            <a:chOff x="3132125" y="740500"/>
            <a:chExt cx="693573" cy="310200"/>
          </a:xfrm>
        </p:grpSpPr>
        <p:sp>
          <p:nvSpPr>
            <p:cNvPr id="92" name="Google Shape;92;p15"/>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5"/>
          <p:cNvSpPr txBox="1"/>
          <p:nvPr>
            <p:ph idx="3" type="title"/>
          </p:nvPr>
        </p:nvSpPr>
        <p:spPr>
          <a:xfrm>
            <a:off x="5047129" y="3642925"/>
            <a:ext cx="2763000" cy="8226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Font typeface="Raleway Medium"/>
              <a:buNone/>
              <a:defRPr sz="1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95" name="Google Shape;95;p15"/>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Number">
  <p:cSld name="CAPTION_ONLY">
    <p:spTree>
      <p:nvGrpSpPr>
        <p:cNvPr id="96" name="Shape 96"/>
        <p:cNvGrpSpPr/>
        <p:nvPr/>
      </p:nvGrpSpPr>
      <p:grpSpPr>
        <a:xfrm>
          <a:off x="0" y="0"/>
          <a:ext cx="0" cy="0"/>
          <a:chOff x="0" y="0"/>
          <a:chExt cx="0" cy="0"/>
        </a:xfrm>
      </p:grpSpPr>
      <p:sp>
        <p:nvSpPr>
          <p:cNvPr id="97" name="Google Shape;97;p16"/>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99" name="Google Shape;99;p16"/>
          <p:cNvSpPr txBox="1"/>
          <p:nvPr>
            <p:ph idx="1" type="body"/>
          </p:nvPr>
        </p:nvSpPr>
        <p:spPr>
          <a:xfrm>
            <a:off x="458952" y="1971900"/>
            <a:ext cx="35457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0" name="Google Shape;100;p16"/>
          <p:cNvSpPr txBox="1"/>
          <p:nvPr>
            <p:ph idx="2" type="title"/>
          </p:nvPr>
        </p:nvSpPr>
        <p:spPr>
          <a:xfrm>
            <a:off x="4572150" y="1473450"/>
            <a:ext cx="4572000" cy="198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01" name="Google Shape;101;p16"/>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102" name="Google Shape;102;p16"/>
          <p:cNvSpPr txBox="1"/>
          <p:nvPr>
            <p:ph idx="3" type="title"/>
          </p:nvPr>
        </p:nvSpPr>
        <p:spPr>
          <a:xfrm>
            <a:off x="4572325" y="3269700"/>
            <a:ext cx="4572000" cy="849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i="1" sz="1400">
                <a:latin typeface="Raleway Medium"/>
                <a:ea typeface="Raleway Medium"/>
                <a:cs typeface="Raleway Medium"/>
                <a:sym typeface="Raleway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03" name="Google Shape;103;p16"/>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White">
  <p:cSld name="BIG_NUMBER">
    <p:spTree>
      <p:nvGrpSpPr>
        <p:cNvPr id="104" name="Shape 104"/>
        <p:cNvGrpSpPr/>
        <p:nvPr/>
      </p:nvGrpSpPr>
      <p:grpSpPr>
        <a:xfrm>
          <a:off x="0" y="0"/>
          <a:ext cx="0" cy="0"/>
          <a:chOff x="0" y="0"/>
          <a:chExt cx="0" cy="0"/>
        </a:xfrm>
      </p:grpSpPr>
      <p:sp>
        <p:nvSpPr>
          <p:cNvPr id="105" name="Google Shape;105;p17"/>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grpSp>
        <p:nvGrpSpPr>
          <p:cNvPr id="106" name="Google Shape;106;p17"/>
          <p:cNvGrpSpPr/>
          <p:nvPr/>
        </p:nvGrpSpPr>
        <p:grpSpPr>
          <a:xfrm>
            <a:off x="4316722" y="1700165"/>
            <a:ext cx="542721" cy="242763"/>
            <a:chOff x="3132125" y="740500"/>
            <a:chExt cx="693573" cy="310200"/>
          </a:xfrm>
        </p:grpSpPr>
        <p:sp>
          <p:nvSpPr>
            <p:cNvPr id="107" name="Google Shape;107;p17"/>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7"/>
          <p:cNvSpPr txBox="1"/>
          <p:nvPr>
            <p:ph type="title"/>
          </p:nvPr>
        </p:nvSpPr>
        <p:spPr>
          <a:xfrm>
            <a:off x="1131938" y="2099125"/>
            <a:ext cx="6912300" cy="141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aleway Medium"/>
              <a:buNone/>
              <a:defRPr sz="3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10" name="Google Shape;110;p17"/>
          <p:cNvSpPr txBox="1"/>
          <p:nvPr>
            <p:ph idx="2" type="title"/>
          </p:nvPr>
        </p:nvSpPr>
        <p:spPr>
          <a:xfrm>
            <a:off x="1131950" y="3375625"/>
            <a:ext cx="6912300" cy="157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
              <a:buFont typeface="Raleway Medium"/>
              <a:buNone/>
              <a:defRPr sz="1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111" name="Google Shape;111;p17"/>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Yellow">
  <p:cSld name="BIG_NUMBER_1">
    <p:bg>
      <p:bgPr>
        <a:solidFill>
          <a:srgbClr val="FFF100"/>
        </a:solidFill>
      </p:bgPr>
    </p:bg>
    <p:spTree>
      <p:nvGrpSpPr>
        <p:cNvPr id="112" name="Shape 112"/>
        <p:cNvGrpSpPr/>
        <p:nvPr/>
      </p:nvGrpSpPr>
      <p:grpSpPr>
        <a:xfrm>
          <a:off x="0" y="0"/>
          <a:ext cx="0" cy="0"/>
          <a:chOff x="0" y="0"/>
          <a:chExt cx="0" cy="0"/>
        </a:xfrm>
      </p:grpSpPr>
      <p:sp>
        <p:nvSpPr>
          <p:cNvPr id="113" name="Google Shape;113;p18"/>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grpSp>
        <p:nvGrpSpPr>
          <p:cNvPr id="114" name="Google Shape;114;p18"/>
          <p:cNvGrpSpPr/>
          <p:nvPr/>
        </p:nvGrpSpPr>
        <p:grpSpPr>
          <a:xfrm>
            <a:off x="4316722" y="1700165"/>
            <a:ext cx="542721" cy="242763"/>
            <a:chOff x="3132125" y="740500"/>
            <a:chExt cx="693573" cy="310200"/>
          </a:xfrm>
        </p:grpSpPr>
        <p:sp>
          <p:nvSpPr>
            <p:cNvPr id="115" name="Google Shape;115;p18"/>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18"/>
          <p:cNvSpPr txBox="1"/>
          <p:nvPr>
            <p:ph type="title"/>
          </p:nvPr>
        </p:nvSpPr>
        <p:spPr>
          <a:xfrm>
            <a:off x="1131938" y="2099125"/>
            <a:ext cx="6912300" cy="141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aleway Medium"/>
              <a:buNone/>
              <a:defRPr sz="3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18" name="Google Shape;118;p18"/>
          <p:cNvSpPr txBox="1"/>
          <p:nvPr>
            <p:ph idx="2" type="title"/>
          </p:nvPr>
        </p:nvSpPr>
        <p:spPr>
          <a:xfrm>
            <a:off x="1131950" y="3375625"/>
            <a:ext cx="6912300" cy="157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
              <a:buFont typeface="Raleway Medium"/>
              <a:buNone/>
              <a:defRPr sz="1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119" name="Google Shape;119;p18"/>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CUSTOM">
    <p:bg>
      <p:bgPr>
        <a:solidFill>
          <a:srgbClr val="657573">
            <a:alpha val="16150"/>
          </a:srgbClr>
        </a:solidFill>
      </p:bgPr>
    </p:bg>
    <p:spTree>
      <p:nvGrpSpPr>
        <p:cNvPr id="120" name="Shape 120"/>
        <p:cNvGrpSpPr/>
        <p:nvPr/>
      </p:nvGrpSpPr>
      <p:grpSpPr>
        <a:xfrm>
          <a:off x="0" y="0"/>
          <a:ext cx="0" cy="0"/>
          <a:chOff x="0" y="0"/>
          <a:chExt cx="0" cy="0"/>
        </a:xfrm>
      </p:grpSpPr>
      <p:sp>
        <p:nvSpPr>
          <p:cNvPr id="121" name="Google Shape;121;p19"/>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122" name="Google Shape;122;p19"/>
          <p:cNvSpPr txBox="1"/>
          <p:nvPr>
            <p:ph idx="1" type="subTitle"/>
          </p:nvPr>
        </p:nvSpPr>
        <p:spPr>
          <a:xfrm>
            <a:off x="911025"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123" name="Google Shape;123;p19"/>
          <p:cNvSpPr txBox="1"/>
          <p:nvPr>
            <p:ph idx="2" type="subTitle"/>
          </p:nvPr>
        </p:nvSpPr>
        <p:spPr>
          <a:xfrm>
            <a:off x="3532500"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124" name="Google Shape;124;p19"/>
          <p:cNvSpPr txBox="1"/>
          <p:nvPr>
            <p:ph idx="3" type="subTitle"/>
          </p:nvPr>
        </p:nvSpPr>
        <p:spPr>
          <a:xfrm>
            <a:off x="6153975"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125" name="Google Shape;125;p19"/>
          <p:cNvSpPr txBox="1"/>
          <p:nvPr>
            <p:ph type="title"/>
          </p:nvPr>
        </p:nvSpPr>
        <p:spPr>
          <a:xfrm>
            <a:off x="2088900" y="881275"/>
            <a:ext cx="4966200" cy="57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Raleway"/>
              <a:buNone/>
              <a:defRPr b="1" sz="2400">
                <a:latin typeface="Raleway"/>
                <a:ea typeface="Raleway"/>
                <a:cs typeface="Raleway"/>
                <a:sym typeface="Raleway"/>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26" name="Google Shape;126;p19"/>
          <p:cNvSpPr txBox="1"/>
          <p:nvPr>
            <p:ph idx="4" type="subTitle"/>
          </p:nvPr>
        </p:nvSpPr>
        <p:spPr>
          <a:xfrm>
            <a:off x="2506500" y="1394687"/>
            <a:ext cx="4131000" cy="5784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400"/>
            </a:lvl1pPr>
            <a:lvl2pPr lvl="1" algn="ctr">
              <a:spcBef>
                <a:spcPts val="1600"/>
              </a:spcBef>
              <a:spcAft>
                <a:spcPts val="0"/>
              </a:spcAft>
              <a:buNone/>
              <a:defRPr sz="1400"/>
            </a:lvl2pPr>
            <a:lvl3pPr lvl="2" algn="ctr">
              <a:spcBef>
                <a:spcPts val="1600"/>
              </a:spcBef>
              <a:spcAft>
                <a:spcPts val="0"/>
              </a:spcAft>
              <a:buNone/>
              <a:defRPr sz="1400"/>
            </a:lvl3pPr>
            <a:lvl4pPr lvl="3" algn="ctr">
              <a:spcBef>
                <a:spcPts val="1600"/>
              </a:spcBef>
              <a:spcAft>
                <a:spcPts val="0"/>
              </a:spcAft>
              <a:buNone/>
              <a:defRPr sz="1400"/>
            </a:lvl4pPr>
            <a:lvl5pPr lvl="4" algn="ctr">
              <a:spcBef>
                <a:spcPts val="1600"/>
              </a:spcBef>
              <a:spcAft>
                <a:spcPts val="0"/>
              </a:spcAft>
              <a:buNone/>
              <a:defRPr sz="1400"/>
            </a:lvl5pPr>
            <a:lvl6pPr lvl="5" algn="ctr">
              <a:spcBef>
                <a:spcPts val="1600"/>
              </a:spcBef>
              <a:spcAft>
                <a:spcPts val="0"/>
              </a:spcAft>
              <a:buNone/>
              <a:defRPr sz="1400"/>
            </a:lvl6pPr>
            <a:lvl7pPr lvl="6" algn="ctr">
              <a:spcBef>
                <a:spcPts val="1600"/>
              </a:spcBef>
              <a:spcAft>
                <a:spcPts val="0"/>
              </a:spcAft>
              <a:buNone/>
              <a:defRPr sz="1400"/>
            </a:lvl7pPr>
            <a:lvl8pPr lvl="7" algn="ctr">
              <a:spcBef>
                <a:spcPts val="1600"/>
              </a:spcBef>
              <a:spcAft>
                <a:spcPts val="0"/>
              </a:spcAft>
              <a:buNone/>
              <a:defRPr sz="1400"/>
            </a:lvl8pPr>
            <a:lvl9pPr lvl="8" algn="ctr">
              <a:spcBef>
                <a:spcPts val="1600"/>
              </a:spcBef>
              <a:spcAft>
                <a:spcPts val="1600"/>
              </a:spcAft>
              <a:buNone/>
              <a:defRPr sz="1400"/>
            </a:lvl9pPr>
          </a:lstStyle>
          <a:p/>
        </p:txBody>
      </p:sp>
      <p:pic>
        <p:nvPicPr>
          <p:cNvPr id="127" name="Google Shape;127;p19"/>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aption" type="blank">
  <p:cSld name="BLANK">
    <p:bg>
      <p:bgPr>
        <a:solidFill>
          <a:srgbClr val="FFFFFF"/>
        </a:solidFill>
      </p:bgPr>
    </p:bg>
    <p:spTree>
      <p:nvGrpSpPr>
        <p:cNvPr id="128" name="Shape 128"/>
        <p:cNvGrpSpPr/>
        <p:nvPr/>
      </p:nvGrpSpPr>
      <p:grpSpPr>
        <a:xfrm>
          <a:off x="0" y="0"/>
          <a:ext cx="0" cy="0"/>
          <a:chOff x="0" y="0"/>
          <a:chExt cx="0" cy="0"/>
        </a:xfrm>
      </p:grpSpPr>
      <p:sp>
        <p:nvSpPr>
          <p:cNvPr id="129" name="Google Shape;129;p20"/>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130" name="Google Shape;130;p20"/>
          <p:cNvSpPr txBox="1"/>
          <p:nvPr>
            <p:ph type="title"/>
          </p:nvPr>
        </p:nvSpPr>
        <p:spPr>
          <a:xfrm>
            <a:off x="110780" y="4286692"/>
            <a:ext cx="38307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spcBef>
                <a:spcPts val="0"/>
              </a:spcBef>
              <a:spcAft>
                <a:spcPts val="0"/>
              </a:spcAft>
              <a:buSzPts val="1400"/>
              <a:buFont typeface="Raleway Medium"/>
              <a:buNone/>
              <a:defRPr i="1" sz="1400">
                <a:latin typeface="Raleway Medium"/>
                <a:ea typeface="Raleway Medium"/>
                <a:cs typeface="Raleway Medium"/>
                <a:sym typeface="Raleway Medium"/>
              </a:defRPr>
            </a:lvl2pPr>
            <a:lvl3pPr lvl="2" rtl="0">
              <a:spcBef>
                <a:spcPts val="0"/>
              </a:spcBef>
              <a:spcAft>
                <a:spcPts val="0"/>
              </a:spcAft>
              <a:buSzPts val="1400"/>
              <a:buFont typeface="Raleway Medium"/>
              <a:buNone/>
              <a:defRPr i="1" sz="1400">
                <a:latin typeface="Raleway Medium"/>
                <a:ea typeface="Raleway Medium"/>
                <a:cs typeface="Raleway Medium"/>
                <a:sym typeface="Raleway Medium"/>
              </a:defRPr>
            </a:lvl3pPr>
            <a:lvl4pPr lvl="3" rtl="0">
              <a:spcBef>
                <a:spcPts val="0"/>
              </a:spcBef>
              <a:spcAft>
                <a:spcPts val="0"/>
              </a:spcAft>
              <a:buSzPts val="1400"/>
              <a:buFont typeface="Raleway Medium"/>
              <a:buNone/>
              <a:defRPr i="1" sz="1400">
                <a:latin typeface="Raleway Medium"/>
                <a:ea typeface="Raleway Medium"/>
                <a:cs typeface="Raleway Medium"/>
                <a:sym typeface="Raleway Medium"/>
              </a:defRPr>
            </a:lvl4pPr>
            <a:lvl5pPr lvl="4" rtl="0">
              <a:spcBef>
                <a:spcPts val="0"/>
              </a:spcBef>
              <a:spcAft>
                <a:spcPts val="0"/>
              </a:spcAft>
              <a:buSzPts val="1400"/>
              <a:buFont typeface="Raleway Medium"/>
              <a:buNone/>
              <a:defRPr i="1" sz="1400">
                <a:latin typeface="Raleway Medium"/>
                <a:ea typeface="Raleway Medium"/>
                <a:cs typeface="Raleway Medium"/>
                <a:sym typeface="Raleway Medium"/>
              </a:defRPr>
            </a:lvl5pPr>
            <a:lvl6pPr lvl="5" rtl="0">
              <a:spcBef>
                <a:spcPts val="0"/>
              </a:spcBef>
              <a:spcAft>
                <a:spcPts val="0"/>
              </a:spcAft>
              <a:buSzPts val="1400"/>
              <a:buFont typeface="Raleway Medium"/>
              <a:buNone/>
              <a:defRPr i="1" sz="1400">
                <a:latin typeface="Raleway Medium"/>
                <a:ea typeface="Raleway Medium"/>
                <a:cs typeface="Raleway Medium"/>
                <a:sym typeface="Raleway Medium"/>
              </a:defRPr>
            </a:lvl6pPr>
            <a:lvl7pPr lvl="6" rtl="0">
              <a:spcBef>
                <a:spcPts val="0"/>
              </a:spcBef>
              <a:spcAft>
                <a:spcPts val="0"/>
              </a:spcAft>
              <a:buSzPts val="1400"/>
              <a:buFont typeface="Raleway Medium"/>
              <a:buNone/>
              <a:defRPr i="1" sz="1400">
                <a:latin typeface="Raleway Medium"/>
                <a:ea typeface="Raleway Medium"/>
                <a:cs typeface="Raleway Medium"/>
                <a:sym typeface="Raleway Medium"/>
              </a:defRPr>
            </a:lvl7pPr>
            <a:lvl8pPr lvl="7" rtl="0">
              <a:spcBef>
                <a:spcPts val="0"/>
              </a:spcBef>
              <a:spcAft>
                <a:spcPts val="0"/>
              </a:spcAft>
              <a:buSzPts val="1400"/>
              <a:buFont typeface="Raleway Medium"/>
              <a:buNone/>
              <a:defRPr i="1" sz="1400">
                <a:latin typeface="Raleway Medium"/>
                <a:ea typeface="Raleway Medium"/>
                <a:cs typeface="Raleway Medium"/>
                <a:sym typeface="Raleway Medium"/>
              </a:defRPr>
            </a:lvl8pPr>
            <a:lvl9pPr lvl="8" rtl="0">
              <a:spcBef>
                <a:spcPts val="0"/>
              </a:spcBef>
              <a:spcAft>
                <a:spcPts val="0"/>
              </a:spcAft>
              <a:buSzPts val="1400"/>
              <a:buFont typeface="Raleway Medium"/>
              <a:buNone/>
              <a:defRPr i="1" sz="1400">
                <a:latin typeface="Raleway Medium"/>
                <a:ea typeface="Raleway Medium"/>
                <a:cs typeface="Raleway Medium"/>
                <a:sym typeface="Raleway Medium"/>
              </a:defRPr>
            </a:lvl9pPr>
          </a:lstStyle>
          <a:p/>
        </p:txBody>
      </p:sp>
      <p:pic>
        <p:nvPicPr>
          <p:cNvPr id="131" name="Google Shape;131;p20"/>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solidFill>
          <a:srgbClr val="000000"/>
        </a:solid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276196" y="2268952"/>
            <a:ext cx="5432700" cy="1546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4500">
                <a:solidFill>
                  <a:srgbClr val="40FFDC"/>
                </a:solidFill>
                <a:latin typeface="Roboto Slab"/>
                <a:ea typeface="Roboto Slab"/>
                <a:cs typeface="Roboto Slab"/>
                <a:sym typeface="Roboto Slab"/>
              </a:defRPr>
            </a:lvl1pPr>
            <a:lvl2pPr lvl="1" rtl="0">
              <a:spcBef>
                <a:spcPts val="0"/>
              </a:spcBef>
              <a:spcAft>
                <a:spcPts val="0"/>
              </a:spcAft>
              <a:buNone/>
              <a:defRPr>
                <a:solidFill>
                  <a:srgbClr val="40FFDC"/>
                </a:solidFill>
                <a:latin typeface="Roboto Slab"/>
                <a:ea typeface="Roboto Slab"/>
                <a:cs typeface="Roboto Slab"/>
                <a:sym typeface="Roboto Slab"/>
              </a:defRPr>
            </a:lvl2pPr>
            <a:lvl3pPr lvl="2" rtl="0">
              <a:spcBef>
                <a:spcPts val="0"/>
              </a:spcBef>
              <a:spcAft>
                <a:spcPts val="0"/>
              </a:spcAft>
              <a:buNone/>
              <a:defRPr>
                <a:solidFill>
                  <a:srgbClr val="40FFDC"/>
                </a:solidFill>
                <a:latin typeface="Roboto Slab"/>
                <a:ea typeface="Roboto Slab"/>
                <a:cs typeface="Roboto Slab"/>
                <a:sym typeface="Roboto Slab"/>
              </a:defRPr>
            </a:lvl3pPr>
            <a:lvl4pPr lvl="3" rtl="0">
              <a:spcBef>
                <a:spcPts val="0"/>
              </a:spcBef>
              <a:spcAft>
                <a:spcPts val="0"/>
              </a:spcAft>
              <a:buNone/>
              <a:defRPr>
                <a:solidFill>
                  <a:srgbClr val="40FFDC"/>
                </a:solidFill>
                <a:latin typeface="Roboto Slab"/>
                <a:ea typeface="Roboto Slab"/>
                <a:cs typeface="Roboto Slab"/>
                <a:sym typeface="Roboto Slab"/>
              </a:defRPr>
            </a:lvl4pPr>
            <a:lvl5pPr lvl="4" rtl="0">
              <a:spcBef>
                <a:spcPts val="0"/>
              </a:spcBef>
              <a:spcAft>
                <a:spcPts val="0"/>
              </a:spcAft>
              <a:buNone/>
              <a:defRPr>
                <a:solidFill>
                  <a:srgbClr val="40FFDC"/>
                </a:solidFill>
                <a:latin typeface="Roboto Slab"/>
                <a:ea typeface="Roboto Slab"/>
                <a:cs typeface="Roboto Slab"/>
                <a:sym typeface="Roboto Slab"/>
              </a:defRPr>
            </a:lvl5pPr>
            <a:lvl6pPr lvl="5" rtl="0">
              <a:spcBef>
                <a:spcPts val="0"/>
              </a:spcBef>
              <a:spcAft>
                <a:spcPts val="0"/>
              </a:spcAft>
              <a:buNone/>
              <a:defRPr>
                <a:solidFill>
                  <a:srgbClr val="40FFDC"/>
                </a:solidFill>
                <a:latin typeface="Roboto Slab"/>
                <a:ea typeface="Roboto Slab"/>
                <a:cs typeface="Roboto Slab"/>
                <a:sym typeface="Roboto Slab"/>
              </a:defRPr>
            </a:lvl6pPr>
            <a:lvl7pPr lvl="6" rtl="0">
              <a:spcBef>
                <a:spcPts val="0"/>
              </a:spcBef>
              <a:spcAft>
                <a:spcPts val="0"/>
              </a:spcAft>
              <a:buNone/>
              <a:defRPr>
                <a:solidFill>
                  <a:srgbClr val="40FFDC"/>
                </a:solidFill>
                <a:latin typeface="Roboto Slab"/>
                <a:ea typeface="Roboto Slab"/>
                <a:cs typeface="Roboto Slab"/>
                <a:sym typeface="Roboto Slab"/>
              </a:defRPr>
            </a:lvl7pPr>
            <a:lvl8pPr lvl="7" rtl="0">
              <a:spcBef>
                <a:spcPts val="0"/>
              </a:spcBef>
              <a:spcAft>
                <a:spcPts val="0"/>
              </a:spcAft>
              <a:buNone/>
              <a:defRPr>
                <a:solidFill>
                  <a:srgbClr val="40FFDC"/>
                </a:solidFill>
                <a:latin typeface="Roboto Slab"/>
                <a:ea typeface="Roboto Slab"/>
                <a:cs typeface="Roboto Slab"/>
                <a:sym typeface="Roboto Slab"/>
              </a:defRPr>
            </a:lvl8pPr>
            <a:lvl9pPr lvl="8" rtl="0">
              <a:spcBef>
                <a:spcPts val="0"/>
              </a:spcBef>
              <a:spcAft>
                <a:spcPts val="0"/>
              </a:spcAft>
              <a:buNone/>
              <a:defRPr>
                <a:solidFill>
                  <a:srgbClr val="40FFDC"/>
                </a:solidFill>
                <a:latin typeface="Roboto Slab"/>
                <a:ea typeface="Roboto Slab"/>
                <a:cs typeface="Roboto Slab"/>
                <a:sym typeface="Roboto Slab"/>
              </a:defRPr>
            </a:lvl9pPr>
          </a:lstStyle>
          <a:p/>
        </p:txBody>
      </p:sp>
      <p:sp>
        <p:nvSpPr>
          <p:cNvPr id="14" name="Google Shape;14;p3"/>
          <p:cNvSpPr txBox="1"/>
          <p:nvPr>
            <p:ph idx="1" type="subTitle"/>
          </p:nvPr>
        </p:nvSpPr>
        <p:spPr>
          <a:xfrm>
            <a:off x="276196" y="3815750"/>
            <a:ext cx="5432700" cy="48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pic>
        <p:nvPicPr>
          <p:cNvPr id="15" name="Google Shape;15;p3"/>
          <p:cNvPicPr preferRelativeResize="0"/>
          <p:nvPr/>
        </p:nvPicPr>
        <p:blipFill>
          <a:blip r:embed="rId2">
            <a:alphaModFix/>
          </a:blip>
          <a:stretch>
            <a:fillRect/>
          </a:stretch>
        </p:blipFill>
        <p:spPr>
          <a:xfrm>
            <a:off x="279825" y="423825"/>
            <a:ext cx="1439281" cy="2616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BLANK_2">
    <p:bg>
      <p:bgPr>
        <a:solidFill>
          <a:srgbClr val="FFFFFF"/>
        </a:solidFill>
      </p:bgPr>
    </p:bg>
    <p:spTree>
      <p:nvGrpSpPr>
        <p:cNvPr id="132" name="Shape 132"/>
        <p:cNvGrpSpPr/>
        <p:nvPr/>
      </p:nvGrpSpPr>
      <p:grpSpPr>
        <a:xfrm>
          <a:off x="0" y="0"/>
          <a:ext cx="0" cy="0"/>
          <a:chOff x="0" y="0"/>
          <a:chExt cx="0" cy="0"/>
        </a:xfrm>
      </p:grpSpPr>
      <p:sp>
        <p:nvSpPr>
          <p:cNvPr id="133" name="Google Shape;133;p21"/>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id="134" name="Google Shape;134;p21"/>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BLANK_1">
    <p:bg>
      <p:bgPr>
        <a:solidFill>
          <a:srgbClr val="000000"/>
        </a:solidFill>
      </p:bgPr>
    </p:bg>
    <p:spTree>
      <p:nvGrpSpPr>
        <p:cNvPr id="135" name="Shape 135"/>
        <p:cNvGrpSpPr/>
        <p:nvPr/>
      </p:nvGrpSpPr>
      <p:grpSpPr>
        <a:xfrm>
          <a:off x="0" y="0"/>
          <a:ext cx="0" cy="0"/>
          <a:chOff x="0" y="0"/>
          <a:chExt cx="0" cy="0"/>
        </a:xfrm>
      </p:grpSpPr>
      <p:sp>
        <p:nvSpPr>
          <p:cNvPr id="136" name="Google Shape;136;p22"/>
          <p:cNvSpPr txBox="1"/>
          <p:nvPr>
            <p:ph type="title"/>
          </p:nvPr>
        </p:nvSpPr>
        <p:spPr>
          <a:xfrm>
            <a:off x="1792350" y="2223750"/>
            <a:ext cx="5559300" cy="6960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3000">
                <a:solidFill>
                  <a:srgbClr val="FFFFFF"/>
                </a:solidFill>
                <a:latin typeface="Roboto Slab"/>
                <a:ea typeface="Roboto Slab"/>
                <a:cs typeface="Roboto Slab"/>
                <a:sym typeface="Roboto Slab"/>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pic>
        <p:nvPicPr>
          <p:cNvPr id="137" name="Google Shape;137;p22"/>
          <p:cNvPicPr preferRelativeResize="0"/>
          <p:nvPr/>
        </p:nvPicPr>
        <p:blipFill>
          <a:blip r:embed="rId2">
            <a:alphaModFix/>
          </a:blip>
          <a:stretch>
            <a:fillRect/>
          </a:stretch>
        </p:blipFill>
        <p:spPr>
          <a:xfrm>
            <a:off x="3790088" y="1029876"/>
            <a:ext cx="1563823" cy="2843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
    <p:spTree>
      <p:nvGrpSpPr>
        <p:cNvPr id="138" name="Shape 138"/>
        <p:cNvGrpSpPr/>
        <p:nvPr/>
      </p:nvGrpSpPr>
      <p:grpSpPr>
        <a:xfrm>
          <a:off x="0" y="0"/>
          <a:ext cx="0" cy="0"/>
          <a:chOff x="0" y="0"/>
          <a:chExt cx="0" cy="0"/>
        </a:xfrm>
      </p:grpSpPr>
      <p:sp>
        <p:nvSpPr>
          <p:cNvPr id="139" name="Google Shape;139;p23"/>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id="140" name="Google Shape;140;p23"/>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type="secHead">
  <p:cSld name="SECTION_HEADER">
    <p:bg>
      <p:bgPr>
        <a:solidFill>
          <a:srgbClr val="40FFDC"/>
        </a:solidFill>
      </p:bgPr>
    </p:bg>
    <p:spTree>
      <p:nvGrpSpPr>
        <p:cNvPr id="16" name="Shape 16"/>
        <p:cNvGrpSpPr/>
        <p:nvPr/>
      </p:nvGrpSpPr>
      <p:grpSpPr>
        <a:xfrm>
          <a:off x="0" y="0"/>
          <a:ext cx="0" cy="0"/>
          <a:chOff x="0" y="0"/>
          <a:chExt cx="0" cy="0"/>
        </a:xfrm>
      </p:grpSpPr>
      <p:grpSp>
        <p:nvGrpSpPr>
          <p:cNvPr id="17" name="Google Shape;17;p4"/>
          <p:cNvGrpSpPr/>
          <p:nvPr/>
        </p:nvGrpSpPr>
        <p:grpSpPr>
          <a:xfrm>
            <a:off x="2098163" y="1801625"/>
            <a:ext cx="5143500" cy="1599300"/>
            <a:chOff x="1801575" y="1801625"/>
            <a:chExt cx="5143500" cy="1599300"/>
          </a:xfrm>
        </p:grpSpPr>
        <p:sp>
          <p:nvSpPr>
            <p:cNvPr id="18" name="Google Shape;18;p4"/>
            <p:cNvSpPr/>
            <p:nvPr/>
          </p:nvSpPr>
          <p:spPr>
            <a:xfrm>
              <a:off x="1801575" y="1801625"/>
              <a:ext cx="5143500" cy="15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p:nvPr/>
          </p:nvSpPr>
          <p:spPr>
            <a:xfrm>
              <a:off x="1801575" y="3323200"/>
              <a:ext cx="5143500" cy="7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4"/>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algn="r">
              <a:buNone/>
              <a:defRPr sz="800"/>
            </a:lvl1pPr>
            <a:lvl2pPr lvl="1" algn="r">
              <a:buNone/>
              <a:defRPr sz="800"/>
            </a:lvl2pPr>
            <a:lvl3pPr lvl="2" algn="r">
              <a:buNone/>
              <a:defRPr sz="800"/>
            </a:lvl3pPr>
            <a:lvl4pPr lvl="3" algn="r">
              <a:buNone/>
              <a:defRPr sz="800"/>
            </a:lvl4pPr>
            <a:lvl5pPr lvl="4" algn="r">
              <a:buNone/>
              <a:defRPr sz="800"/>
            </a:lvl5pPr>
            <a:lvl6pPr lvl="5" algn="r">
              <a:buNone/>
              <a:defRPr sz="800"/>
            </a:lvl6pPr>
            <a:lvl7pPr lvl="6" algn="r">
              <a:buNone/>
              <a:defRPr sz="800"/>
            </a:lvl7pPr>
            <a:lvl8pPr lvl="7" algn="r">
              <a:buNone/>
              <a:defRPr sz="800"/>
            </a:lvl8pPr>
            <a:lvl9pPr lvl="8"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21" name="Google Shape;21;p4"/>
          <p:cNvSpPr txBox="1"/>
          <p:nvPr>
            <p:ph type="title"/>
          </p:nvPr>
        </p:nvSpPr>
        <p:spPr>
          <a:xfrm>
            <a:off x="2098163" y="2289142"/>
            <a:ext cx="5143500" cy="4929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38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22" name="Google Shape;22;p4"/>
          <p:cNvSpPr/>
          <p:nvPr/>
        </p:nvSpPr>
        <p:spPr>
          <a:xfrm>
            <a:off x="1902331" y="2376457"/>
            <a:ext cx="390600" cy="390600"/>
          </a:xfrm>
          <a:prstGeom prst="rect">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Medium"/>
              <a:ea typeface="Raleway Medium"/>
              <a:cs typeface="Raleway Medium"/>
              <a:sym typeface="Raleway Medium"/>
            </a:endParaRPr>
          </a:p>
        </p:txBody>
      </p:sp>
      <p:sp>
        <p:nvSpPr>
          <p:cNvPr id="23" name="Google Shape;23;p4"/>
          <p:cNvSpPr txBox="1"/>
          <p:nvPr>
            <p:ph idx="2" type="title"/>
          </p:nvPr>
        </p:nvSpPr>
        <p:spPr>
          <a:xfrm>
            <a:off x="1902338" y="2374950"/>
            <a:ext cx="3906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Raleway Medium"/>
                <a:ea typeface="Raleway Medium"/>
                <a:cs typeface="Raleway Medium"/>
                <a:sym typeface="Raleway Medium"/>
              </a:defRPr>
            </a:lvl1pPr>
            <a:lvl2pPr lvl="1" rtl="0" algn="ctr">
              <a:spcBef>
                <a:spcPts val="0"/>
              </a:spcBef>
              <a:spcAft>
                <a:spcPts val="0"/>
              </a:spcAft>
              <a:buNone/>
              <a:defRPr sz="1400">
                <a:latin typeface="Raleway Medium"/>
                <a:ea typeface="Raleway Medium"/>
                <a:cs typeface="Raleway Medium"/>
                <a:sym typeface="Raleway Medium"/>
              </a:defRPr>
            </a:lvl2pPr>
            <a:lvl3pPr lvl="2" rtl="0" algn="ctr">
              <a:spcBef>
                <a:spcPts val="0"/>
              </a:spcBef>
              <a:spcAft>
                <a:spcPts val="0"/>
              </a:spcAft>
              <a:buNone/>
              <a:defRPr sz="1400">
                <a:latin typeface="Raleway Medium"/>
                <a:ea typeface="Raleway Medium"/>
                <a:cs typeface="Raleway Medium"/>
                <a:sym typeface="Raleway Medium"/>
              </a:defRPr>
            </a:lvl3pPr>
            <a:lvl4pPr lvl="3" rtl="0" algn="ctr">
              <a:spcBef>
                <a:spcPts val="0"/>
              </a:spcBef>
              <a:spcAft>
                <a:spcPts val="0"/>
              </a:spcAft>
              <a:buNone/>
              <a:defRPr sz="1400">
                <a:latin typeface="Raleway Medium"/>
                <a:ea typeface="Raleway Medium"/>
                <a:cs typeface="Raleway Medium"/>
                <a:sym typeface="Raleway Medium"/>
              </a:defRPr>
            </a:lvl4pPr>
            <a:lvl5pPr lvl="4" rtl="0" algn="ctr">
              <a:spcBef>
                <a:spcPts val="0"/>
              </a:spcBef>
              <a:spcAft>
                <a:spcPts val="0"/>
              </a:spcAft>
              <a:buNone/>
              <a:defRPr sz="1400">
                <a:latin typeface="Raleway Medium"/>
                <a:ea typeface="Raleway Medium"/>
                <a:cs typeface="Raleway Medium"/>
                <a:sym typeface="Raleway Medium"/>
              </a:defRPr>
            </a:lvl5pPr>
            <a:lvl6pPr lvl="5" rtl="0" algn="ctr">
              <a:spcBef>
                <a:spcPts val="0"/>
              </a:spcBef>
              <a:spcAft>
                <a:spcPts val="0"/>
              </a:spcAft>
              <a:buNone/>
              <a:defRPr sz="1400">
                <a:latin typeface="Raleway Medium"/>
                <a:ea typeface="Raleway Medium"/>
                <a:cs typeface="Raleway Medium"/>
                <a:sym typeface="Raleway Medium"/>
              </a:defRPr>
            </a:lvl6pPr>
            <a:lvl7pPr lvl="6" rtl="0" algn="ctr">
              <a:spcBef>
                <a:spcPts val="0"/>
              </a:spcBef>
              <a:spcAft>
                <a:spcPts val="0"/>
              </a:spcAft>
              <a:buNone/>
              <a:defRPr sz="1400">
                <a:latin typeface="Raleway Medium"/>
                <a:ea typeface="Raleway Medium"/>
                <a:cs typeface="Raleway Medium"/>
                <a:sym typeface="Raleway Medium"/>
              </a:defRPr>
            </a:lvl7pPr>
            <a:lvl8pPr lvl="7" rtl="0" algn="ctr">
              <a:spcBef>
                <a:spcPts val="0"/>
              </a:spcBef>
              <a:spcAft>
                <a:spcPts val="0"/>
              </a:spcAft>
              <a:buNone/>
              <a:defRPr sz="1400">
                <a:latin typeface="Raleway Medium"/>
                <a:ea typeface="Raleway Medium"/>
                <a:cs typeface="Raleway Medium"/>
                <a:sym typeface="Raleway Medium"/>
              </a:defRPr>
            </a:lvl8pPr>
            <a:lvl9pPr lvl="8" rtl="0" algn="ctr">
              <a:spcBef>
                <a:spcPts val="0"/>
              </a:spcBef>
              <a:spcAft>
                <a:spcPts val="0"/>
              </a:spcAft>
              <a:buNone/>
              <a:defRPr sz="1400">
                <a:latin typeface="Raleway Medium"/>
                <a:ea typeface="Raleway Medium"/>
                <a:cs typeface="Raleway Medium"/>
                <a:sym typeface="Raleway Medium"/>
              </a:defRPr>
            </a:lvl9pPr>
          </a:lstStyle>
          <a:p/>
        </p:txBody>
      </p:sp>
      <p:pic>
        <p:nvPicPr>
          <p:cNvPr id="24" name="Google Shape;24;p4"/>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p:cSld name="SECTION_HEADER_1_1">
    <p:bg>
      <p:bgPr>
        <a:solidFill>
          <a:srgbClr val="FFFFFF"/>
        </a:solidFill>
      </p:bgPr>
    </p:bg>
    <p:spTree>
      <p:nvGrpSpPr>
        <p:cNvPr id="25" name="Shape 25"/>
        <p:cNvGrpSpPr/>
        <p:nvPr/>
      </p:nvGrpSpPr>
      <p:grpSpPr>
        <a:xfrm>
          <a:off x="0" y="0"/>
          <a:ext cx="0" cy="0"/>
          <a:chOff x="0" y="0"/>
          <a:chExt cx="0" cy="0"/>
        </a:xfrm>
      </p:grpSpPr>
      <p:sp>
        <p:nvSpPr>
          <p:cNvPr id="26" name="Google Shape;26;p5"/>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solidFill>
                  <a:srgbClr val="000000"/>
                </a:solidFill>
              </a:defRPr>
            </a:lvl1pPr>
            <a:lvl2pPr lvl="1" rtl="0" algn="r">
              <a:buNone/>
              <a:defRPr sz="800">
                <a:solidFill>
                  <a:srgbClr val="000000"/>
                </a:solidFill>
              </a:defRPr>
            </a:lvl2pPr>
            <a:lvl3pPr lvl="2" rtl="0" algn="r">
              <a:buNone/>
              <a:defRPr sz="800">
                <a:solidFill>
                  <a:srgbClr val="000000"/>
                </a:solidFill>
              </a:defRPr>
            </a:lvl3pPr>
            <a:lvl4pPr lvl="3" rtl="0" algn="r">
              <a:buNone/>
              <a:defRPr sz="800">
                <a:solidFill>
                  <a:srgbClr val="000000"/>
                </a:solidFill>
              </a:defRPr>
            </a:lvl4pPr>
            <a:lvl5pPr lvl="4" rtl="0" algn="r">
              <a:buNone/>
              <a:defRPr sz="800">
                <a:solidFill>
                  <a:srgbClr val="000000"/>
                </a:solidFill>
              </a:defRPr>
            </a:lvl5pPr>
            <a:lvl6pPr lvl="5" rtl="0" algn="r">
              <a:buNone/>
              <a:defRPr sz="800">
                <a:solidFill>
                  <a:srgbClr val="000000"/>
                </a:solidFill>
              </a:defRPr>
            </a:lvl6pPr>
            <a:lvl7pPr lvl="6" rtl="0" algn="r">
              <a:buNone/>
              <a:defRPr sz="800">
                <a:solidFill>
                  <a:srgbClr val="000000"/>
                </a:solidFill>
              </a:defRPr>
            </a:lvl7pPr>
            <a:lvl8pPr lvl="7" rtl="0" algn="r">
              <a:buNone/>
              <a:defRPr sz="800">
                <a:solidFill>
                  <a:srgbClr val="000000"/>
                </a:solidFill>
              </a:defRPr>
            </a:lvl8pPr>
            <a:lvl9pPr lvl="8" rtl="0" algn="r">
              <a:buNone/>
              <a:defRPr sz="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5"/>
          <p:cNvSpPr txBox="1"/>
          <p:nvPr>
            <p:ph type="title"/>
          </p:nvPr>
        </p:nvSpPr>
        <p:spPr>
          <a:xfrm>
            <a:off x="1482475" y="1649225"/>
            <a:ext cx="6179100" cy="1458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pic>
        <p:nvPicPr>
          <p:cNvPr id="28" name="Google Shape;28;p5"/>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Next Steps 2">
  <p:cSld name="CUSTOM_3_1">
    <p:bg>
      <p:bgPr>
        <a:solidFill>
          <a:schemeClr val="lt1"/>
        </a:solid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 name="Google Shape;31;p6"/>
          <p:cNvSpPr txBox="1"/>
          <p:nvPr>
            <p:ph idx="1" type="body"/>
          </p:nvPr>
        </p:nvSpPr>
        <p:spPr>
          <a:xfrm>
            <a:off x="1643875" y="1798825"/>
            <a:ext cx="5042700" cy="252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6"/>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33" name="Google Shape;33;p6"/>
          <p:cNvSpPr/>
          <p:nvPr/>
        </p:nvSpPr>
        <p:spPr>
          <a:xfrm flipH="1" rot="10800000">
            <a:off x="986700" y="1478650"/>
            <a:ext cx="971100" cy="852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idx="2" type="body"/>
          </p:nvPr>
        </p:nvSpPr>
        <p:spPr>
          <a:xfrm>
            <a:off x="891450" y="1798825"/>
            <a:ext cx="1038300" cy="252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Slab"/>
              <a:buChar char="■"/>
              <a:defRPr b="1">
                <a:latin typeface="Roboto Slab"/>
                <a:ea typeface="Roboto Slab"/>
                <a:cs typeface="Roboto Slab"/>
                <a:sym typeface="Roboto Slab"/>
              </a:defRPr>
            </a:lvl1pPr>
            <a:lvl2pPr indent="-342900" lvl="1" marL="914400" rtl="0">
              <a:spcBef>
                <a:spcPts val="1600"/>
              </a:spcBef>
              <a:spcAft>
                <a:spcPts val="0"/>
              </a:spcAft>
              <a:buSzPts val="1800"/>
              <a:buFont typeface="Roboto Slab"/>
              <a:buChar char="→"/>
              <a:defRPr b="1" sz="1800">
                <a:latin typeface="Roboto Slab"/>
                <a:ea typeface="Roboto Slab"/>
                <a:cs typeface="Roboto Slab"/>
                <a:sym typeface="Roboto Slab"/>
              </a:defRPr>
            </a:lvl2pPr>
            <a:lvl3pPr indent="-342900" lvl="2" marL="1371600" rtl="0">
              <a:spcBef>
                <a:spcPts val="1600"/>
              </a:spcBef>
              <a:spcAft>
                <a:spcPts val="0"/>
              </a:spcAft>
              <a:buSzPts val="1800"/>
              <a:buFont typeface="Roboto Slab"/>
              <a:buChar char="■"/>
              <a:defRPr b="1" sz="1800">
                <a:latin typeface="Roboto Slab"/>
                <a:ea typeface="Roboto Slab"/>
                <a:cs typeface="Roboto Slab"/>
                <a:sym typeface="Roboto Slab"/>
              </a:defRPr>
            </a:lvl3pPr>
            <a:lvl4pPr indent="-342900" lvl="3" marL="1828800" rtl="0">
              <a:spcBef>
                <a:spcPts val="1600"/>
              </a:spcBef>
              <a:spcAft>
                <a:spcPts val="0"/>
              </a:spcAft>
              <a:buSzPts val="1800"/>
              <a:buFont typeface="Roboto Slab"/>
              <a:buChar char="●"/>
              <a:defRPr b="1" sz="1800">
                <a:latin typeface="Roboto Slab"/>
                <a:ea typeface="Roboto Slab"/>
                <a:cs typeface="Roboto Slab"/>
                <a:sym typeface="Roboto Slab"/>
              </a:defRPr>
            </a:lvl4pPr>
            <a:lvl5pPr indent="-342900" lvl="4" marL="2286000" rtl="0">
              <a:spcBef>
                <a:spcPts val="1600"/>
              </a:spcBef>
              <a:spcAft>
                <a:spcPts val="0"/>
              </a:spcAft>
              <a:buSzPts val="1800"/>
              <a:buFont typeface="Roboto Slab"/>
              <a:buChar char="○"/>
              <a:defRPr b="1" sz="1800">
                <a:latin typeface="Roboto Slab"/>
                <a:ea typeface="Roboto Slab"/>
                <a:cs typeface="Roboto Slab"/>
                <a:sym typeface="Roboto Slab"/>
              </a:defRPr>
            </a:lvl5pPr>
            <a:lvl6pPr indent="-342900" lvl="5" marL="2743200" rtl="0">
              <a:spcBef>
                <a:spcPts val="1600"/>
              </a:spcBef>
              <a:spcAft>
                <a:spcPts val="0"/>
              </a:spcAft>
              <a:buSzPts val="1800"/>
              <a:buFont typeface="Roboto Slab"/>
              <a:buChar char="■"/>
              <a:defRPr b="1" sz="1800">
                <a:latin typeface="Roboto Slab"/>
                <a:ea typeface="Roboto Slab"/>
                <a:cs typeface="Roboto Slab"/>
                <a:sym typeface="Roboto Slab"/>
              </a:defRPr>
            </a:lvl6pPr>
            <a:lvl7pPr indent="-342900" lvl="6" marL="3200400" rtl="0">
              <a:spcBef>
                <a:spcPts val="1600"/>
              </a:spcBef>
              <a:spcAft>
                <a:spcPts val="0"/>
              </a:spcAft>
              <a:buSzPts val="1800"/>
              <a:buFont typeface="Roboto Slab"/>
              <a:buChar char="●"/>
              <a:defRPr b="1" sz="1800">
                <a:latin typeface="Roboto Slab"/>
                <a:ea typeface="Roboto Slab"/>
                <a:cs typeface="Roboto Slab"/>
                <a:sym typeface="Roboto Slab"/>
              </a:defRPr>
            </a:lvl7pPr>
            <a:lvl8pPr indent="-342900" lvl="7" marL="3657600" rtl="0">
              <a:spcBef>
                <a:spcPts val="1600"/>
              </a:spcBef>
              <a:spcAft>
                <a:spcPts val="0"/>
              </a:spcAft>
              <a:buSzPts val="1800"/>
              <a:buFont typeface="Roboto Slab"/>
              <a:buChar char="○"/>
              <a:defRPr b="1" sz="1800">
                <a:latin typeface="Roboto Slab"/>
                <a:ea typeface="Roboto Slab"/>
                <a:cs typeface="Roboto Slab"/>
                <a:sym typeface="Roboto Slab"/>
              </a:defRPr>
            </a:lvl8pPr>
            <a:lvl9pPr indent="-342900" lvl="8" marL="4114800" rtl="0">
              <a:spcBef>
                <a:spcPts val="1600"/>
              </a:spcBef>
              <a:spcAft>
                <a:spcPts val="1600"/>
              </a:spcAft>
              <a:buSzPts val="1800"/>
              <a:buFont typeface="Roboto Slab"/>
              <a:buChar char="■"/>
              <a:defRPr b="1" sz="1800">
                <a:latin typeface="Roboto Slab"/>
                <a:ea typeface="Roboto Slab"/>
                <a:cs typeface="Roboto Slab"/>
                <a:sym typeface="Roboto Slab"/>
              </a:defRPr>
            </a:lvl9pPr>
          </a:lstStyle>
          <a:p/>
        </p:txBody>
      </p:sp>
      <p:pic>
        <p:nvPicPr>
          <p:cNvPr id="35" name="Google Shape;35;p6"/>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1 Column" type="tx">
  <p:cSld name="TITLE_AND_BODY">
    <p:spTree>
      <p:nvGrpSpPr>
        <p:cNvPr id="36" name="Shape 36"/>
        <p:cNvGrpSpPr/>
        <p:nvPr/>
      </p:nvGrpSpPr>
      <p:grpSpPr>
        <a:xfrm>
          <a:off x="0" y="0"/>
          <a:ext cx="0" cy="0"/>
          <a:chOff x="0" y="0"/>
          <a:chExt cx="0" cy="0"/>
        </a:xfrm>
      </p:grpSpPr>
      <p:sp>
        <p:nvSpPr>
          <p:cNvPr id="37" name="Google Shape;37;p7"/>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464100" y="506942"/>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Raleway Medium"/>
              <a:buNone/>
              <a:defRPr sz="3000">
                <a:latin typeface="Raleway Medium"/>
                <a:ea typeface="Raleway Medium"/>
                <a:cs typeface="Raleway Medium"/>
                <a:sym typeface="Raleway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7"/>
          <p:cNvSpPr txBox="1"/>
          <p:nvPr>
            <p:ph idx="1" type="body"/>
          </p:nvPr>
        </p:nvSpPr>
        <p:spPr>
          <a:xfrm>
            <a:off x="1093775" y="1503100"/>
            <a:ext cx="7738500" cy="2760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7"/>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id="41" name="Google Shape;41;p7"/>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2 Columns" type="twoColTx">
  <p:cSld name="TITLE_AND_TWO_COLUMNS">
    <p:spTree>
      <p:nvGrpSpPr>
        <p:cNvPr id="42" name="Shape 42"/>
        <p:cNvGrpSpPr/>
        <p:nvPr/>
      </p:nvGrpSpPr>
      <p:grpSpPr>
        <a:xfrm>
          <a:off x="0" y="0"/>
          <a:ext cx="0" cy="0"/>
          <a:chOff x="0" y="0"/>
          <a:chExt cx="0" cy="0"/>
        </a:xfrm>
      </p:grpSpPr>
      <p:sp>
        <p:nvSpPr>
          <p:cNvPr id="43" name="Google Shape;43;p8"/>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64100" y="511625"/>
            <a:ext cx="8520600" cy="7713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Raleway Medium"/>
              <a:buNone/>
              <a:defRPr sz="3000">
                <a:latin typeface="Raleway Medium"/>
                <a:ea typeface="Raleway Medium"/>
                <a:cs typeface="Raleway Medium"/>
                <a:sym typeface="Raleway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5" name="Google Shape;45;p8"/>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46" name="Google Shape;46;p8"/>
          <p:cNvSpPr txBox="1"/>
          <p:nvPr>
            <p:ph idx="1" type="body"/>
          </p:nvPr>
        </p:nvSpPr>
        <p:spPr>
          <a:xfrm>
            <a:off x="1341735" y="1729085"/>
            <a:ext cx="3460200" cy="25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7" name="Google Shape;47;p8"/>
          <p:cNvSpPr txBox="1"/>
          <p:nvPr>
            <p:ph idx="2" type="body"/>
          </p:nvPr>
        </p:nvSpPr>
        <p:spPr>
          <a:xfrm>
            <a:off x="5292035" y="1729085"/>
            <a:ext cx="3180000" cy="25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48" name="Google Shape;48;p8"/>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type="title"/>
          </p:nvPr>
        </p:nvSpPr>
        <p:spPr>
          <a:xfrm>
            <a:off x="464100" y="51625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Raleway Medium"/>
              <a:buNone/>
              <a:defRPr sz="3000">
                <a:latin typeface="Raleway Medium"/>
                <a:ea typeface="Raleway Medium"/>
                <a:cs typeface="Raleway Medium"/>
                <a:sym typeface="Raleway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9"/>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id="53" name="Google Shape;53;p9"/>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ONE_COLUMN_TEXT">
    <p:spTree>
      <p:nvGrpSpPr>
        <p:cNvPr id="54" name="Shape 54"/>
        <p:cNvGrpSpPr/>
        <p:nvPr/>
      </p:nvGrpSpPr>
      <p:grpSpPr>
        <a:xfrm>
          <a:off x="0" y="0"/>
          <a:ext cx="0" cy="0"/>
          <a:chOff x="0" y="0"/>
          <a:chExt cx="0" cy="0"/>
        </a:xfrm>
      </p:grpSpPr>
      <p:sp>
        <p:nvSpPr>
          <p:cNvPr id="55" name="Google Shape;55;p10"/>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Raleway Medium"/>
              <a:buNone/>
              <a:defRPr sz="3000">
                <a:latin typeface="Raleway Medium"/>
                <a:ea typeface="Raleway Medium"/>
                <a:cs typeface="Raleway Medium"/>
                <a:sym typeface="Raleway Medium"/>
              </a:defRPr>
            </a:lvl1pPr>
            <a:lvl2pPr lvl="1">
              <a:spcBef>
                <a:spcPts val="0"/>
              </a:spcBef>
              <a:spcAft>
                <a:spcPts val="0"/>
              </a:spcAft>
              <a:buSzPts val="3000"/>
              <a:buFont typeface="Raleway Medium"/>
              <a:buNone/>
              <a:defRPr sz="3000">
                <a:latin typeface="Raleway Medium"/>
                <a:ea typeface="Raleway Medium"/>
                <a:cs typeface="Raleway Medium"/>
                <a:sym typeface="Raleway Medium"/>
              </a:defRPr>
            </a:lvl2pPr>
            <a:lvl3pPr lvl="2">
              <a:spcBef>
                <a:spcPts val="0"/>
              </a:spcBef>
              <a:spcAft>
                <a:spcPts val="0"/>
              </a:spcAft>
              <a:buSzPts val="3000"/>
              <a:buFont typeface="Raleway Medium"/>
              <a:buNone/>
              <a:defRPr sz="3000">
                <a:latin typeface="Raleway Medium"/>
                <a:ea typeface="Raleway Medium"/>
                <a:cs typeface="Raleway Medium"/>
                <a:sym typeface="Raleway Medium"/>
              </a:defRPr>
            </a:lvl3pPr>
            <a:lvl4pPr lvl="3">
              <a:spcBef>
                <a:spcPts val="0"/>
              </a:spcBef>
              <a:spcAft>
                <a:spcPts val="0"/>
              </a:spcAft>
              <a:buSzPts val="3000"/>
              <a:buFont typeface="Raleway Medium"/>
              <a:buNone/>
              <a:defRPr sz="3000">
                <a:latin typeface="Raleway Medium"/>
                <a:ea typeface="Raleway Medium"/>
                <a:cs typeface="Raleway Medium"/>
                <a:sym typeface="Raleway Medium"/>
              </a:defRPr>
            </a:lvl4pPr>
            <a:lvl5pPr lvl="4">
              <a:spcBef>
                <a:spcPts val="0"/>
              </a:spcBef>
              <a:spcAft>
                <a:spcPts val="0"/>
              </a:spcAft>
              <a:buSzPts val="3000"/>
              <a:buFont typeface="Raleway Medium"/>
              <a:buNone/>
              <a:defRPr sz="3000">
                <a:latin typeface="Raleway Medium"/>
                <a:ea typeface="Raleway Medium"/>
                <a:cs typeface="Raleway Medium"/>
                <a:sym typeface="Raleway Medium"/>
              </a:defRPr>
            </a:lvl5pPr>
            <a:lvl6pPr lvl="5">
              <a:spcBef>
                <a:spcPts val="0"/>
              </a:spcBef>
              <a:spcAft>
                <a:spcPts val="0"/>
              </a:spcAft>
              <a:buSzPts val="3000"/>
              <a:buFont typeface="Raleway Medium"/>
              <a:buNone/>
              <a:defRPr sz="3000">
                <a:latin typeface="Raleway Medium"/>
                <a:ea typeface="Raleway Medium"/>
                <a:cs typeface="Raleway Medium"/>
                <a:sym typeface="Raleway Medium"/>
              </a:defRPr>
            </a:lvl6pPr>
            <a:lvl7pPr lvl="6">
              <a:spcBef>
                <a:spcPts val="0"/>
              </a:spcBef>
              <a:spcAft>
                <a:spcPts val="0"/>
              </a:spcAft>
              <a:buSzPts val="3000"/>
              <a:buFont typeface="Raleway Medium"/>
              <a:buNone/>
              <a:defRPr sz="3000">
                <a:latin typeface="Raleway Medium"/>
                <a:ea typeface="Raleway Medium"/>
                <a:cs typeface="Raleway Medium"/>
                <a:sym typeface="Raleway Medium"/>
              </a:defRPr>
            </a:lvl7pPr>
            <a:lvl8pPr lvl="7">
              <a:spcBef>
                <a:spcPts val="0"/>
              </a:spcBef>
              <a:spcAft>
                <a:spcPts val="0"/>
              </a:spcAft>
              <a:buSzPts val="3000"/>
              <a:buFont typeface="Raleway Medium"/>
              <a:buNone/>
              <a:defRPr sz="3000">
                <a:latin typeface="Raleway Medium"/>
                <a:ea typeface="Raleway Medium"/>
                <a:cs typeface="Raleway Medium"/>
                <a:sym typeface="Raleway Medium"/>
              </a:defRPr>
            </a:lvl8pPr>
            <a:lvl9pPr lvl="8">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57" name="Google Shape;57;p10"/>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58" name="Google Shape;58;p10"/>
          <p:cNvSpPr txBox="1"/>
          <p:nvPr>
            <p:ph idx="1" type="body"/>
          </p:nvPr>
        </p:nvSpPr>
        <p:spPr>
          <a:xfrm>
            <a:off x="458951" y="1971900"/>
            <a:ext cx="34641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59" name="Google Shape;59;p10"/>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094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Medium"/>
              <a:buNone/>
              <a:defRPr sz="2800">
                <a:latin typeface="Raleway Medium"/>
                <a:ea typeface="Raleway Medium"/>
                <a:cs typeface="Raleway Medium"/>
                <a:sym typeface="Raleway Medium"/>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aleway Medium"/>
              <a:buChar char="■"/>
              <a:defRPr sz="1800">
                <a:latin typeface="Raleway Medium"/>
                <a:ea typeface="Raleway Medium"/>
                <a:cs typeface="Raleway Medium"/>
                <a:sym typeface="Raleway Medium"/>
              </a:defRPr>
            </a:lvl1pPr>
            <a:lvl2pPr indent="-317500" lvl="1" marL="9144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2pPr>
            <a:lvl3pPr indent="-317500" lvl="2" marL="13716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3pPr>
            <a:lvl4pPr indent="-317500" lvl="3" marL="18288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4pPr>
            <a:lvl5pPr indent="-317500" lvl="4" marL="22860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5pPr>
            <a:lvl6pPr indent="-317500" lvl="5" marL="27432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6pPr>
            <a:lvl7pPr indent="-317500" lvl="6" marL="32004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7pPr>
            <a:lvl8pPr indent="-317500" lvl="7" marL="36576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8pPr>
            <a:lvl9pPr indent="-317500" lvl="8" marL="4114800">
              <a:lnSpc>
                <a:spcPct val="115000"/>
              </a:lnSpc>
              <a:spcBef>
                <a:spcPts val="1600"/>
              </a:spcBef>
              <a:spcAft>
                <a:spcPts val="1600"/>
              </a:spcAft>
              <a:buSzPts val="1400"/>
              <a:buFont typeface="Raleway Medium"/>
              <a:buChar char="■"/>
              <a:defRPr>
                <a:latin typeface="Raleway Medium"/>
                <a:ea typeface="Raleway Medium"/>
                <a:cs typeface="Raleway Medium"/>
                <a:sym typeface="Raleway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mc:AlternateContent>
    <mc:Choice Requires="p14">
      <p:transition spd="slow" p14:dur="10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ww.smartbugmedia.com/knowledge-center" TargetMode="External"/><Relationship Id="rId4" Type="http://schemas.openxmlformats.org/officeDocument/2006/relationships/hyperlink" Target="https://www.smartbugmedia.com/knowledge-center" TargetMode="External"/><Relationship Id="rId5" Type="http://schemas.openxmlformats.org/officeDocument/2006/relationships/hyperlink" Target="https://www.smartbugmedia.com/knowledge-cen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smartbugmedia.com/inbound-marketing-personas" TargetMode="External"/><Relationship Id="rId4" Type="http://schemas.openxmlformats.org/officeDocument/2006/relationships/hyperlink" Target="https://www.smartbugmedia.com/blog/3-examples-of-buyer-personas-to-help-you-create-your-own" TargetMode="External"/><Relationship Id="rId5" Type="http://schemas.openxmlformats.org/officeDocument/2006/relationships/hyperlink" Target="https://www.smartbugmedia.com/blog/buyer-persona-development-part-3-creating-customer-profi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cdn2.hubspot.net/hubfs/137828/_Academy%20Education%20-%20Learning%20Center%20Resources/Academy_Certification%20Courses/Academy_Sales%20Enablement%20Certification/SEC%203.pdf" TargetMode="External"/><Relationship Id="rId4" Type="http://schemas.openxmlformats.org/officeDocument/2006/relationships/hyperlink" Target="https://www.smartbugmedia.com/blog/understanding-crm-deal-stages-and-how-to-align-them-with-your-sales-process" TargetMode="External"/><Relationship Id="rId5" Type="http://schemas.openxmlformats.org/officeDocument/2006/relationships/hyperlink" Target="https://www.smartbugmedia.com/blog/handing-leads-off-to-sales-the-mql-vs-sql-differenc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 Id="rId3" Type="http://schemas.openxmlformats.org/officeDocument/2006/relationships/image" Target="../media/image14.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 Id="rId3" Type="http://schemas.openxmlformats.org/officeDocument/2006/relationships/image" Target="../media/image9.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 Id="rId3" Type="http://schemas.openxmlformats.org/officeDocument/2006/relationships/hyperlink" Target="https://hubs.ly/H0hmr0-0" TargetMode="External"/><Relationship Id="rId4" Type="http://schemas.openxmlformats.org/officeDocument/2006/relationships/hyperlink" Target="https://www.smartbugmedia.com/contact-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smartbugmedia.com/blog/sales-marketing-goals" TargetMode="External"/><Relationship Id="rId4" Type="http://schemas.openxmlformats.org/officeDocument/2006/relationships/hyperlink" Target="https://www.smartbugmedia.com/sales-marketing-goal-planning-worksheet" TargetMode="External"/><Relationship Id="rId5" Type="http://schemas.openxmlformats.org/officeDocument/2006/relationships/hyperlink" Target="https://cdn2.hubspot.net/hubfs/137828/CERT%20-%20SEC%20(Sales%20Enablement%20Certification)/SEC%20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smartbugmedia.com/blog/marketers-heres-what-your-sales-reps-want-from-you" TargetMode="External"/><Relationship Id="rId4" Type="http://schemas.openxmlformats.org/officeDocument/2006/relationships/hyperlink" Target="https://www.smartbugmedia.com/blog/understanding-the-buyers-journey-when-should-sales-get-involved" TargetMode="External"/><Relationship Id="rId5" Type="http://schemas.openxmlformats.org/officeDocument/2006/relationships/hyperlink" Target="https://www.smartbugmedia.com/blog/sales-marketing-service-level-agreement-streamlining-sales-marketing-processes" TargetMode="External"/><Relationship Id="rId6" Type="http://schemas.openxmlformats.org/officeDocument/2006/relationships/hyperlink" Target="https://cdn2.hubspot.net/hubfs/137828/_Academy%20Education%20-%20Learning%20Center%20Resources/Academy_Certification%20Courses/Academy_Sales%20Enablement%20Certification/SEC%204.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24"/>
          <p:cNvSpPr txBox="1"/>
          <p:nvPr>
            <p:ph type="title"/>
          </p:nvPr>
        </p:nvSpPr>
        <p:spPr>
          <a:xfrm>
            <a:off x="733650" y="519625"/>
            <a:ext cx="7676700" cy="19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How to Use This Template</a:t>
            </a:r>
            <a:endParaRPr sz="4800"/>
          </a:p>
        </p:txBody>
      </p:sp>
      <p:sp>
        <p:nvSpPr>
          <p:cNvPr id="147" name="Google Shape;147;p24"/>
          <p:cNvSpPr txBox="1"/>
          <p:nvPr>
            <p:ph idx="2" type="title"/>
          </p:nvPr>
        </p:nvSpPr>
        <p:spPr>
          <a:xfrm>
            <a:off x="733650" y="2391700"/>
            <a:ext cx="6030600" cy="157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i="0" lang="en" sz="1800"/>
              <a:t>Fill in any </a:t>
            </a:r>
            <a:r>
              <a:rPr i="0" lang="en" sz="1800">
                <a:solidFill>
                  <a:srgbClr val="FF0000"/>
                </a:solidFill>
              </a:rPr>
              <a:t>red text</a:t>
            </a:r>
            <a:r>
              <a:rPr i="0" lang="en" sz="1800"/>
              <a:t> with your own information, and change it back to black when you’re finished. </a:t>
            </a:r>
            <a:endParaRPr i="0" sz="1800"/>
          </a:p>
          <a:p>
            <a:pPr indent="-342900" lvl="0" marL="457200" rtl="0" algn="l">
              <a:spcBef>
                <a:spcPts val="1000"/>
              </a:spcBef>
              <a:spcAft>
                <a:spcPts val="1000"/>
              </a:spcAft>
              <a:buSzPts val="1800"/>
              <a:buAutoNum type="arabicPeriod"/>
            </a:pPr>
            <a:r>
              <a:rPr i="0" lang="en" sz="1800">
                <a:solidFill>
                  <a:schemeClr val="dk1"/>
                </a:solidFill>
              </a:rPr>
              <a:t>Delete this slide for a professional presentation for your team!</a:t>
            </a:r>
            <a:endParaRPr i="0" sz="1800"/>
          </a:p>
        </p:txBody>
      </p:sp>
      <p:sp>
        <p:nvSpPr>
          <p:cNvPr id="148" name="Google Shape;148;p24"/>
          <p:cNvSpPr txBox="1"/>
          <p:nvPr/>
        </p:nvSpPr>
        <p:spPr>
          <a:xfrm>
            <a:off x="868825" y="4267200"/>
            <a:ext cx="6779400" cy="7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&gt;&gt;</a:t>
            </a:r>
            <a:r>
              <a:rPr b="1" lang="en">
                <a:solidFill>
                  <a:srgbClr val="FF3C00"/>
                </a:solidFill>
              </a:rPr>
              <a:t> </a:t>
            </a:r>
            <a:r>
              <a:rPr b="1" lang="en" u="sng">
                <a:solidFill>
                  <a:srgbClr val="FF3C00"/>
                </a:solidFill>
                <a:latin typeface="Raleway"/>
                <a:ea typeface="Raleway"/>
                <a:cs typeface="Raleway"/>
                <a:sym typeface="Raleway"/>
                <a:hlinkClick r:id="rId3">
                  <a:extLst>
                    <a:ext uri="{A12FA001-AC4F-418D-AE19-62706E023703}">
                      <ahyp:hlinkClr val="tx"/>
                    </a:ext>
                  </a:extLst>
                </a:hlinkClick>
              </a:rPr>
              <a:t>More SmartBug</a:t>
            </a:r>
            <a:r>
              <a:rPr b="1" baseline="30000" lang="en" u="sng">
                <a:solidFill>
                  <a:srgbClr val="FF3C00"/>
                </a:solidFill>
                <a:latin typeface="Raleway"/>
                <a:ea typeface="Raleway"/>
                <a:cs typeface="Raleway"/>
                <a:sym typeface="Raleway"/>
                <a:hlinkClick r:id="rId4">
                  <a:extLst>
                    <a:ext uri="{A12FA001-AC4F-418D-AE19-62706E023703}">
                      <ahyp:hlinkClr val="tx"/>
                    </a:ext>
                  </a:extLst>
                </a:hlinkClick>
              </a:rPr>
              <a:t>®</a:t>
            </a:r>
            <a:r>
              <a:rPr b="1" lang="en" u="sng">
                <a:solidFill>
                  <a:srgbClr val="FF3C00"/>
                </a:solidFill>
                <a:latin typeface="Raleway"/>
                <a:ea typeface="Raleway"/>
                <a:cs typeface="Raleway"/>
                <a:sym typeface="Raleway"/>
                <a:hlinkClick r:id="rId5">
                  <a:extLst>
                    <a:ext uri="{A12FA001-AC4F-418D-AE19-62706E023703}">
                      <ahyp:hlinkClr val="tx"/>
                    </a:ext>
                  </a:extLst>
                </a:hlinkClick>
              </a:rPr>
              <a:t> Resources</a:t>
            </a:r>
            <a:r>
              <a:rPr b="1" lang="en">
                <a:solidFill>
                  <a:srgbClr val="FF3C00"/>
                </a:solidFill>
                <a:latin typeface="Raleway"/>
                <a:ea typeface="Raleway"/>
                <a:cs typeface="Raleway"/>
                <a:sym typeface="Raleway"/>
              </a:rPr>
              <a:t> </a:t>
            </a:r>
            <a:r>
              <a:rPr b="1" lang="en">
                <a:solidFill>
                  <a:schemeClr val="dk1"/>
                </a:solidFill>
                <a:latin typeface="Raleway"/>
                <a:ea typeface="Raleway"/>
                <a:cs typeface="Raleway"/>
                <a:sym typeface="Raleway"/>
              </a:rPr>
              <a:t>&lt;&lt;</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a:latin typeface="Raleway Medium"/>
              <a:ea typeface="Raleway Medium"/>
              <a:cs typeface="Raleway Medium"/>
              <a:sym typeface="Raleway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33"/>
          <p:cNvSpPr txBox="1"/>
          <p:nvPr>
            <p:ph idx="4294967295" type="body"/>
          </p:nvPr>
        </p:nvSpPr>
        <p:spPr>
          <a:xfrm>
            <a:off x="613775" y="1476022"/>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219" name="Google Shape;219;p33"/>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0" name="Google Shape;220;p33"/>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Service-Level Agreement</a:t>
            </a:r>
            <a:endParaRPr sz="900"/>
          </a:p>
        </p:txBody>
      </p:sp>
      <p:cxnSp>
        <p:nvCxnSpPr>
          <p:cNvPr id="221" name="Google Shape;221;p33"/>
          <p:cNvCxnSpPr/>
          <p:nvPr/>
        </p:nvCxnSpPr>
        <p:spPr>
          <a:xfrm>
            <a:off x="196021" y="225575"/>
            <a:ext cx="431100" cy="0"/>
          </a:xfrm>
          <a:prstGeom prst="straightConnector1">
            <a:avLst/>
          </a:prstGeom>
          <a:noFill/>
          <a:ln cap="flat" cmpd="sng" w="28575">
            <a:solidFill>
              <a:srgbClr val="40FFDC"/>
            </a:solidFill>
            <a:prstDash val="solid"/>
            <a:round/>
            <a:headEnd len="med" w="med" type="none"/>
            <a:tailEnd len="med" w="med" type="none"/>
          </a:ln>
        </p:spPr>
      </p:cxnSp>
      <p:sp>
        <p:nvSpPr>
          <p:cNvPr id="222" name="Google Shape;222;p33"/>
          <p:cNvSpPr txBox="1"/>
          <p:nvPr>
            <p:ph idx="4294967295" type="body"/>
          </p:nvPr>
        </p:nvSpPr>
        <p:spPr>
          <a:xfrm>
            <a:off x="737300" y="962900"/>
            <a:ext cx="1159800" cy="291000"/>
          </a:xfrm>
          <a:prstGeom prst="rect">
            <a:avLst/>
          </a:prstGeom>
          <a:noFill/>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600">
                <a:latin typeface="Raleway"/>
                <a:ea typeface="Raleway"/>
                <a:cs typeface="Raleway"/>
                <a:sym typeface="Raleway"/>
              </a:rPr>
              <a:t>SALES</a:t>
            </a:r>
            <a:endParaRPr b="1" sz="1600">
              <a:latin typeface="Raleway"/>
              <a:ea typeface="Raleway"/>
              <a:cs typeface="Raleway"/>
              <a:sym typeface="Raleway"/>
            </a:endParaRPr>
          </a:p>
        </p:txBody>
      </p:sp>
      <p:sp>
        <p:nvSpPr>
          <p:cNvPr id="223" name="Google Shape;223;p33"/>
          <p:cNvSpPr/>
          <p:nvPr/>
        </p:nvSpPr>
        <p:spPr>
          <a:xfrm>
            <a:off x="13379225" y="2143625"/>
            <a:ext cx="3856800" cy="2498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3"/>
          <p:cNvSpPr txBox="1"/>
          <p:nvPr>
            <p:ph idx="4294967295" type="body"/>
          </p:nvPr>
        </p:nvSpPr>
        <p:spPr>
          <a:xfrm>
            <a:off x="13351925" y="2200381"/>
            <a:ext cx="3684300" cy="2011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FF3C00"/>
              </a:buClr>
              <a:buSzPts val="1400"/>
              <a:buChar char="■"/>
            </a:pPr>
            <a:r>
              <a:rPr lang="en" sz="1400">
                <a:solidFill>
                  <a:srgbClr val="FF3C00"/>
                </a:solidFill>
              </a:rPr>
              <a:t>Every month, marketing will deliver 1,000 qualified leads to sales, and sales will contact each of those leads within 24 hours of receiving it.</a:t>
            </a:r>
            <a:endParaRPr sz="1400">
              <a:solidFill>
                <a:srgbClr val="FF3C00"/>
              </a:solidFill>
            </a:endParaRPr>
          </a:p>
          <a:p>
            <a:pPr indent="-317500" lvl="0" marL="457200" rtl="0" algn="l">
              <a:lnSpc>
                <a:spcPct val="100000"/>
              </a:lnSpc>
              <a:spcBef>
                <a:spcPts val="800"/>
              </a:spcBef>
              <a:spcAft>
                <a:spcPts val="0"/>
              </a:spcAft>
              <a:buClr>
                <a:srgbClr val="FF3C00"/>
              </a:buClr>
              <a:buSzPts val="1400"/>
              <a:buChar char="■"/>
            </a:pPr>
            <a:r>
              <a:rPr lang="en" sz="1400">
                <a:solidFill>
                  <a:srgbClr val="FF3C00"/>
                </a:solidFill>
              </a:rPr>
              <a:t>Bullet 2</a:t>
            </a:r>
            <a:endParaRPr sz="1400">
              <a:solidFill>
                <a:srgbClr val="FF3C00"/>
              </a:solidFill>
            </a:endParaRPr>
          </a:p>
          <a:p>
            <a:pPr indent="-317500" lvl="0" marL="457200" rtl="0" algn="l">
              <a:lnSpc>
                <a:spcPct val="100000"/>
              </a:lnSpc>
              <a:spcBef>
                <a:spcPts val="800"/>
              </a:spcBef>
              <a:spcAft>
                <a:spcPts val="800"/>
              </a:spcAft>
              <a:buClr>
                <a:srgbClr val="FF3C00"/>
              </a:buClr>
              <a:buSzPts val="1400"/>
              <a:buChar char="■"/>
            </a:pPr>
            <a:r>
              <a:rPr lang="en" sz="1400">
                <a:solidFill>
                  <a:srgbClr val="FF3C00"/>
                </a:solidFill>
              </a:rPr>
              <a:t>Bullet 3</a:t>
            </a:r>
            <a:endParaRPr sz="1400">
              <a:solidFill>
                <a:srgbClr val="FF3C00"/>
              </a:solidFill>
            </a:endParaRPr>
          </a:p>
        </p:txBody>
      </p:sp>
      <p:sp>
        <p:nvSpPr>
          <p:cNvPr id="225" name="Google Shape;225;p33"/>
          <p:cNvSpPr txBox="1"/>
          <p:nvPr>
            <p:ph idx="4294967295" type="body"/>
          </p:nvPr>
        </p:nvSpPr>
        <p:spPr>
          <a:xfrm>
            <a:off x="13379225" y="1852625"/>
            <a:ext cx="1159800" cy="291000"/>
          </a:xfrm>
          <a:prstGeom prst="rect">
            <a:avLst/>
          </a:prstGeom>
          <a:solidFill>
            <a:srgbClr val="000000"/>
          </a:solidFill>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rgbClr val="FFF100"/>
                </a:solidFill>
              </a:rPr>
              <a:t>MARKETING</a:t>
            </a:r>
            <a:endParaRPr sz="1200">
              <a:solidFill>
                <a:srgbClr val="FFF100"/>
              </a:solidFill>
            </a:endParaRPr>
          </a:p>
        </p:txBody>
      </p:sp>
      <p:cxnSp>
        <p:nvCxnSpPr>
          <p:cNvPr id="226" name="Google Shape;226;p33"/>
          <p:cNvCxnSpPr/>
          <p:nvPr/>
        </p:nvCxnSpPr>
        <p:spPr>
          <a:xfrm>
            <a:off x="832875" y="1297775"/>
            <a:ext cx="640500" cy="0"/>
          </a:xfrm>
          <a:prstGeom prst="straightConnector1">
            <a:avLst/>
          </a:prstGeom>
          <a:noFill/>
          <a:ln cap="flat" cmpd="sng" w="19050">
            <a:solidFill>
              <a:srgbClr val="000000"/>
            </a:solidFill>
            <a:prstDash val="solid"/>
            <a:round/>
            <a:headEnd len="med" w="med" type="none"/>
            <a:tailEnd len="med" w="med" type="none"/>
          </a:ln>
        </p:spPr>
      </p:cxnSp>
      <p:sp>
        <p:nvSpPr>
          <p:cNvPr id="227" name="Google Shape;227;p33"/>
          <p:cNvSpPr txBox="1"/>
          <p:nvPr>
            <p:ph idx="4294967295" type="body"/>
          </p:nvPr>
        </p:nvSpPr>
        <p:spPr>
          <a:xfrm>
            <a:off x="4806625" y="1476022"/>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228" name="Google Shape;228;p33"/>
          <p:cNvSpPr txBox="1"/>
          <p:nvPr>
            <p:ph idx="4294967295" type="body"/>
          </p:nvPr>
        </p:nvSpPr>
        <p:spPr>
          <a:xfrm>
            <a:off x="4930150" y="962900"/>
            <a:ext cx="1532700" cy="291000"/>
          </a:xfrm>
          <a:prstGeom prst="rect">
            <a:avLst/>
          </a:prstGeom>
          <a:noFill/>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600">
                <a:latin typeface="Raleway"/>
                <a:ea typeface="Raleway"/>
                <a:cs typeface="Raleway"/>
                <a:sym typeface="Raleway"/>
              </a:rPr>
              <a:t>MARKETING</a:t>
            </a:r>
            <a:endParaRPr b="1" sz="1600">
              <a:latin typeface="Raleway"/>
              <a:ea typeface="Raleway"/>
              <a:cs typeface="Raleway"/>
              <a:sym typeface="Raleway"/>
            </a:endParaRPr>
          </a:p>
        </p:txBody>
      </p:sp>
      <p:cxnSp>
        <p:nvCxnSpPr>
          <p:cNvPr id="229" name="Google Shape;229;p33"/>
          <p:cNvCxnSpPr/>
          <p:nvPr/>
        </p:nvCxnSpPr>
        <p:spPr>
          <a:xfrm>
            <a:off x="5025725" y="1297775"/>
            <a:ext cx="1187100" cy="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1000"/>
                                        <p:tgtEl>
                                          <p:spTgt spid="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1000"/>
                                        <p:tgtEl>
                                          <p:spTgt spid="2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animEffect filter="fade" transition="in">
                                      <p:cBhvr>
                                        <p:cTn dur="1000"/>
                                        <p:tgtEl>
                                          <p:spTgt spid="2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10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1000"/>
                                        <p:tgtEl>
                                          <p:spTgt spid="2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1000"/>
                                        <p:tgtEl>
                                          <p:spTgt spid="22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233" name="Shape 233"/>
        <p:cNvGrpSpPr/>
        <p:nvPr/>
      </p:nvGrpSpPr>
      <p:grpSpPr>
        <a:xfrm>
          <a:off x="0" y="0"/>
          <a:ext cx="0" cy="0"/>
          <a:chOff x="0" y="0"/>
          <a:chExt cx="0" cy="0"/>
        </a:xfrm>
      </p:grpSpPr>
      <p:sp>
        <p:nvSpPr>
          <p:cNvPr id="234" name="Google Shape;234;p34"/>
          <p:cNvSpPr txBox="1"/>
          <p:nvPr>
            <p:ph idx="4294967295" type="title"/>
          </p:nvPr>
        </p:nvSpPr>
        <p:spPr>
          <a:xfrm>
            <a:off x="2000250" y="1539358"/>
            <a:ext cx="5143500" cy="5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0FFDC"/>
                </a:solidFill>
              </a:rPr>
              <a:t>BUYER PROFILE</a:t>
            </a:r>
            <a:endParaRPr sz="2400">
              <a:solidFill>
                <a:srgbClr val="40FFDC"/>
              </a:solidFill>
            </a:endParaRPr>
          </a:p>
        </p:txBody>
      </p:sp>
      <p:sp>
        <p:nvSpPr>
          <p:cNvPr id="235" name="Google Shape;235;p34"/>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p34"/>
          <p:cNvSpPr txBox="1"/>
          <p:nvPr>
            <p:ph idx="4294967295" type="title"/>
          </p:nvPr>
        </p:nvSpPr>
        <p:spPr>
          <a:xfrm>
            <a:off x="1503300" y="2253200"/>
            <a:ext cx="6137400" cy="936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400">
                <a:solidFill>
                  <a:srgbClr val="FFFFFF"/>
                </a:solidFill>
              </a:rPr>
              <a:t>A buyer profile is a high-level list of characteristics that must be present for the lead or account to be an ideal potential buyer. To create this profile, you will need to review demographics, psychographics, and behavior. If you are targeting businesses, also look at number of employees, annual revenue, locations, budgets, technologies they use, verticals and industries, and company maturity.</a:t>
            </a:r>
            <a:endParaRPr sz="1400">
              <a:solidFill>
                <a:srgbClr val="FFFFFF"/>
              </a:solidFill>
            </a:endParaRPr>
          </a:p>
          <a:p>
            <a:pPr indent="0" lvl="0" marL="0" rtl="0" algn="ctr">
              <a:lnSpc>
                <a:spcPct val="115000"/>
              </a:lnSpc>
              <a:spcBef>
                <a:spcPts val="0"/>
              </a:spcBef>
              <a:spcAft>
                <a:spcPts val="0"/>
              </a:spcAft>
              <a:buNone/>
            </a:pPr>
            <a:r>
              <a:t/>
            </a:r>
            <a:endParaRPr sz="14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242" name="Google Shape;242;p35"/>
          <p:cNvSpPr txBox="1"/>
          <p:nvPr>
            <p:ph idx="1" type="body"/>
          </p:nvPr>
        </p:nvSpPr>
        <p:spPr>
          <a:xfrm>
            <a:off x="2101075" y="1798825"/>
            <a:ext cx="5042700" cy="25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The Ultimate Guide to Inbound Marketing Personas</a:t>
            </a:r>
            <a:endParaRPr/>
          </a:p>
          <a:p>
            <a:pPr indent="0" lvl="0" marL="0" rtl="0" algn="l">
              <a:spcBef>
                <a:spcPts val="1600"/>
              </a:spcBef>
              <a:spcAft>
                <a:spcPts val="0"/>
              </a:spcAft>
              <a:buNone/>
            </a:pPr>
            <a:r>
              <a:rPr lang="en" u="sng">
                <a:solidFill>
                  <a:schemeClr val="accent5"/>
                </a:solidFill>
                <a:hlinkClick r:id="rId4">
                  <a:extLst>
                    <a:ext uri="{A12FA001-AC4F-418D-AE19-62706E023703}">
                      <ahyp:hlinkClr val="tx"/>
                    </a:ext>
                  </a:extLst>
                </a:hlinkClick>
              </a:rPr>
              <a:t>3 Examples of Buyer Personas to Help You Create Your Own</a:t>
            </a:r>
            <a:endParaRPr/>
          </a:p>
          <a:p>
            <a:pPr indent="0" lvl="0" marL="0" rtl="0" algn="l">
              <a:spcBef>
                <a:spcPts val="1600"/>
              </a:spcBef>
              <a:spcAft>
                <a:spcPts val="0"/>
              </a:spcAft>
              <a:buNone/>
            </a:pPr>
            <a:r>
              <a:rPr lang="en" u="sng">
                <a:solidFill>
                  <a:schemeClr val="accent5"/>
                </a:solidFill>
                <a:hlinkClick r:id="rId5">
                  <a:extLst>
                    <a:ext uri="{A12FA001-AC4F-418D-AE19-62706E023703}">
                      <ahyp:hlinkClr val="tx"/>
                    </a:ext>
                  </a:extLst>
                </a:hlinkClick>
              </a:rPr>
              <a:t>Creating Customer Profiles</a:t>
            </a:r>
            <a:endParaRPr>
              <a:solidFill>
                <a:schemeClr val="dk1"/>
              </a:solidFill>
            </a:endParaRPr>
          </a:p>
          <a:p>
            <a:pPr indent="0" lvl="0" marL="0" rtl="0" algn="l">
              <a:spcBef>
                <a:spcPts val="1600"/>
              </a:spcBef>
              <a:spcAft>
                <a:spcPts val="1600"/>
              </a:spcAft>
              <a:buNone/>
            </a:pPr>
            <a:r>
              <a:t/>
            </a:r>
            <a:endParaRPr/>
          </a:p>
        </p:txBody>
      </p:sp>
      <p:sp>
        <p:nvSpPr>
          <p:cNvPr id="243" name="Google Shape;243;p35"/>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4" name="Google Shape;244;p35"/>
          <p:cNvSpPr txBox="1"/>
          <p:nvPr>
            <p:ph idx="2" type="body"/>
          </p:nvPr>
        </p:nvSpPr>
        <p:spPr>
          <a:xfrm>
            <a:off x="739050" y="1798825"/>
            <a:ext cx="1383300" cy="2525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Training:</a:t>
            </a:r>
            <a:br>
              <a:rPr lang="en"/>
            </a:br>
            <a:endParaRPr/>
          </a:p>
          <a:p>
            <a:pPr indent="0" lvl="0" marL="0" rtl="0" algn="r">
              <a:spcBef>
                <a:spcPts val="1600"/>
              </a:spcBef>
              <a:spcAft>
                <a:spcPts val="0"/>
              </a:spcAft>
              <a:buNone/>
            </a:pPr>
            <a:r>
              <a:rPr lang="en">
                <a:solidFill>
                  <a:schemeClr val="dk1"/>
                </a:solidFill>
              </a:rPr>
              <a:t>Blog:</a:t>
            </a:r>
            <a:endParaRPr>
              <a:solidFill>
                <a:schemeClr val="dk1"/>
              </a:solidFill>
            </a:endParaRPr>
          </a:p>
          <a:p>
            <a:pPr indent="0" lvl="0" marL="0" rtl="0" algn="r">
              <a:spcBef>
                <a:spcPts val="1600"/>
              </a:spcBef>
              <a:spcAft>
                <a:spcPts val="0"/>
              </a:spcAft>
              <a:buClr>
                <a:schemeClr val="dk1"/>
              </a:buClr>
              <a:buSzPts val="1100"/>
              <a:buFont typeface="Arial"/>
              <a:buNone/>
            </a:pPr>
            <a:br>
              <a:rPr lang="en">
                <a:solidFill>
                  <a:schemeClr val="dk1"/>
                </a:solidFill>
              </a:rPr>
            </a:br>
            <a:r>
              <a:rPr lang="en">
                <a:solidFill>
                  <a:schemeClr val="dk1"/>
                </a:solidFill>
              </a:rPr>
              <a:t>Blog:</a:t>
            </a:r>
            <a:endParaRPr>
              <a:solidFill>
                <a:schemeClr val="dk1"/>
              </a:solidFill>
            </a:endParaRPr>
          </a:p>
          <a:p>
            <a:pPr indent="0" lvl="0" marL="0" rtl="0" algn="r">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36"/>
          <p:cNvSpPr/>
          <p:nvPr/>
        </p:nvSpPr>
        <p:spPr>
          <a:xfrm>
            <a:off x="0" y="0"/>
            <a:ext cx="2912100" cy="5148600"/>
          </a:xfrm>
          <a:prstGeom prst="rect">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6"/>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36"/>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Buyer Profile</a:t>
            </a:r>
            <a:endParaRPr sz="900"/>
          </a:p>
        </p:txBody>
      </p:sp>
      <p:cxnSp>
        <p:nvCxnSpPr>
          <p:cNvPr id="252" name="Google Shape;252;p36"/>
          <p:cNvCxnSpPr/>
          <p:nvPr/>
        </p:nvCxnSpPr>
        <p:spPr>
          <a:xfrm>
            <a:off x="196021" y="225575"/>
            <a:ext cx="431100" cy="0"/>
          </a:xfrm>
          <a:prstGeom prst="straightConnector1">
            <a:avLst/>
          </a:prstGeom>
          <a:noFill/>
          <a:ln cap="flat" cmpd="sng" w="28575">
            <a:solidFill>
              <a:srgbClr val="000000"/>
            </a:solidFill>
            <a:prstDash val="solid"/>
            <a:round/>
            <a:headEnd len="med" w="med" type="none"/>
            <a:tailEnd len="med" w="med" type="none"/>
          </a:ln>
        </p:spPr>
      </p:cxnSp>
      <p:pic>
        <p:nvPicPr>
          <p:cNvPr id="253" name="Google Shape;253;p36"/>
          <p:cNvPicPr preferRelativeResize="0"/>
          <p:nvPr/>
        </p:nvPicPr>
        <p:blipFill>
          <a:blip r:embed="rId3">
            <a:alphaModFix/>
          </a:blip>
          <a:stretch>
            <a:fillRect/>
          </a:stretch>
        </p:blipFill>
        <p:spPr>
          <a:xfrm>
            <a:off x="4943447" y="1090066"/>
            <a:ext cx="291000" cy="282589"/>
          </a:xfrm>
          <a:prstGeom prst="rect">
            <a:avLst/>
          </a:prstGeom>
          <a:noFill/>
          <a:ln>
            <a:noFill/>
          </a:ln>
        </p:spPr>
      </p:pic>
      <p:sp>
        <p:nvSpPr>
          <p:cNvPr id="254" name="Google Shape;254;p36"/>
          <p:cNvSpPr txBox="1"/>
          <p:nvPr>
            <p:ph idx="4294967295" type="body"/>
          </p:nvPr>
        </p:nvSpPr>
        <p:spPr>
          <a:xfrm>
            <a:off x="5299950" y="632725"/>
            <a:ext cx="3021900" cy="417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FF0000"/>
                </a:solidFill>
              </a:rPr>
              <a:t>B2B SaaS company in the U.S. </a:t>
            </a:r>
            <a:br>
              <a:rPr lang="en" sz="1400">
                <a:solidFill>
                  <a:srgbClr val="FF0000"/>
                </a:solidFill>
              </a:rPr>
            </a:br>
            <a:r>
              <a:rPr lang="en" sz="1400">
                <a:solidFill>
                  <a:srgbClr val="FF0000"/>
                </a:solidFill>
              </a:rPr>
              <a:t>or Canada.</a:t>
            </a:r>
            <a:endParaRPr sz="1400">
              <a:solidFill>
                <a:srgbClr val="FF0000"/>
              </a:solidFill>
            </a:endParaRPr>
          </a:p>
          <a:p>
            <a:pPr indent="0" lvl="0" marL="0" rtl="0" algn="l">
              <a:spcBef>
                <a:spcPts val="2200"/>
              </a:spcBef>
              <a:spcAft>
                <a:spcPts val="0"/>
              </a:spcAft>
              <a:buNone/>
            </a:pPr>
            <a:r>
              <a:rPr lang="en" sz="1400">
                <a:solidFill>
                  <a:srgbClr val="FF0000"/>
                </a:solidFill>
              </a:rPr>
              <a:t>Has a customer service team </a:t>
            </a:r>
            <a:br>
              <a:rPr lang="en" sz="1400">
                <a:solidFill>
                  <a:srgbClr val="FF0000"/>
                </a:solidFill>
              </a:rPr>
            </a:br>
            <a:r>
              <a:rPr lang="en" sz="1400">
                <a:solidFill>
                  <a:srgbClr val="FF0000"/>
                </a:solidFill>
              </a:rPr>
              <a:t>of at least 10 people.</a:t>
            </a:r>
            <a:endParaRPr sz="1400">
              <a:solidFill>
                <a:srgbClr val="FF0000"/>
              </a:solidFill>
            </a:endParaRPr>
          </a:p>
          <a:p>
            <a:pPr indent="0" lvl="0" marL="0" rtl="0" algn="l">
              <a:spcBef>
                <a:spcPts val="2200"/>
              </a:spcBef>
              <a:spcAft>
                <a:spcPts val="0"/>
              </a:spcAft>
              <a:buNone/>
            </a:pPr>
            <a:r>
              <a:rPr lang="en" sz="1400">
                <a:solidFill>
                  <a:srgbClr val="FF0000"/>
                </a:solidFill>
              </a:rPr>
              <a:t>ARR of at least $20 million. </a:t>
            </a:r>
            <a:endParaRPr sz="1400">
              <a:solidFill>
                <a:srgbClr val="FF0000"/>
              </a:solidFill>
            </a:endParaRPr>
          </a:p>
          <a:p>
            <a:pPr indent="0" lvl="0" marL="0" rtl="0" algn="l">
              <a:spcBef>
                <a:spcPts val="2200"/>
              </a:spcBef>
              <a:spcAft>
                <a:spcPts val="2200"/>
              </a:spcAft>
              <a:buNone/>
            </a:pPr>
            <a:r>
              <a:rPr lang="en" sz="1400">
                <a:solidFill>
                  <a:srgbClr val="FF0000"/>
                </a:solidFill>
              </a:rPr>
              <a:t>Their customer base is made up of small and medium-sized businesses that require significant hands-on training and support.</a:t>
            </a:r>
            <a:endParaRPr sz="1400">
              <a:solidFill>
                <a:srgbClr val="FF0000"/>
              </a:solidFill>
            </a:endParaRPr>
          </a:p>
        </p:txBody>
      </p:sp>
      <p:pic>
        <p:nvPicPr>
          <p:cNvPr id="255" name="Google Shape;255;p36"/>
          <p:cNvPicPr preferRelativeResize="0"/>
          <p:nvPr/>
        </p:nvPicPr>
        <p:blipFill>
          <a:blip r:embed="rId3">
            <a:alphaModFix/>
          </a:blip>
          <a:stretch>
            <a:fillRect/>
          </a:stretch>
        </p:blipFill>
        <p:spPr>
          <a:xfrm>
            <a:off x="4943447" y="1866116"/>
            <a:ext cx="291000" cy="282589"/>
          </a:xfrm>
          <a:prstGeom prst="rect">
            <a:avLst/>
          </a:prstGeom>
          <a:noFill/>
          <a:ln>
            <a:noFill/>
          </a:ln>
        </p:spPr>
      </p:pic>
      <p:pic>
        <p:nvPicPr>
          <p:cNvPr id="256" name="Google Shape;256;p36"/>
          <p:cNvPicPr preferRelativeResize="0"/>
          <p:nvPr/>
        </p:nvPicPr>
        <p:blipFill>
          <a:blip r:embed="rId3">
            <a:alphaModFix/>
          </a:blip>
          <a:stretch>
            <a:fillRect/>
          </a:stretch>
        </p:blipFill>
        <p:spPr>
          <a:xfrm>
            <a:off x="4943447" y="2571071"/>
            <a:ext cx="291000" cy="282589"/>
          </a:xfrm>
          <a:prstGeom prst="rect">
            <a:avLst/>
          </a:prstGeom>
          <a:noFill/>
          <a:ln>
            <a:noFill/>
          </a:ln>
        </p:spPr>
      </p:pic>
      <p:pic>
        <p:nvPicPr>
          <p:cNvPr id="257" name="Google Shape;257;p36"/>
          <p:cNvPicPr preferRelativeResize="0"/>
          <p:nvPr/>
        </p:nvPicPr>
        <p:blipFill>
          <a:blip r:embed="rId3">
            <a:alphaModFix/>
          </a:blip>
          <a:stretch>
            <a:fillRect/>
          </a:stretch>
        </p:blipFill>
        <p:spPr>
          <a:xfrm>
            <a:off x="4943447" y="3177341"/>
            <a:ext cx="291000" cy="282589"/>
          </a:xfrm>
          <a:prstGeom prst="rect">
            <a:avLst/>
          </a:prstGeom>
          <a:noFill/>
          <a:ln>
            <a:noFill/>
          </a:ln>
        </p:spPr>
      </p:pic>
      <p:pic>
        <p:nvPicPr>
          <p:cNvPr descr="SmartBug_Logo_FINAL_white.png" id="258" name="Google Shape;258;p36"/>
          <p:cNvPicPr preferRelativeResize="0"/>
          <p:nvPr/>
        </p:nvPicPr>
        <p:blipFill>
          <a:blip r:embed="rId4">
            <a:alphaModFix/>
          </a:blip>
          <a:stretch>
            <a:fillRect/>
          </a:stretch>
        </p:blipFill>
        <p:spPr>
          <a:xfrm>
            <a:off x="196025" y="4870934"/>
            <a:ext cx="698321" cy="140550"/>
          </a:xfrm>
          <a:prstGeom prst="rect">
            <a:avLst/>
          </a:prstGeom>
          <a:noFill/>
          <a:ln>
            <a:noFill/>
          </a:ln>
        </p:spPr>
      </p:pic>
      <p:pic>
        <p:nvPicPr>
          <p:cNvPr descr="SmartBug_Logo_FINAL.png" id="259" name="Google Shape;259;p36"/>
          <p:cNvPicPr preferRelativeResize="0"/>
          <p:nvPr/>
        </p:nvPicPr>
        <p:blipFill>
          <a:blip r:embed="rId5">
            <a:alphaModFix/>
          </a:blip>
          <a:stretch>
            <a:fillRect/>
          </a:stretch>
        </p:blipFill>
        <p:spPr>
          <a:xfrm>
            <a:off x="196025" y="4870875"/>
            <a:ext cx="698904" cy="140700"/>
          </a:xfrm>
          <a:prstGeom prst="rect">
            <a:avLst/>
          </a:prstGeom>
          <a:noFill/>
          <a:ln>
            <a:noFill/>
          </a:ln>
        </p:spPr>
      </p:pic>
      <p:grpSp>
        <p:nvGrpSpPr>
          <p:cNvPr id="260" name="Google Shape;260;p36"/>
          <p:cNvGrpSpPr/>
          <p:nvPr/>
        </p:nvGrpSpPr>
        <p:grpSpPr>
          <a:xfrm>
            <a:off x="1536450" y="1220249"/>
            <a:ext cx="2722522" cy="2722538"/>
            <a:chOff x="1536450" y="1220249"/>
            <a:chExt cx="2722522" cy="2722538"/>
          </a:xfrm>
        </p:grpSpPr>
        <p:pic>
          <p:nvPicPr>
            <p:cNvPr id="261" name="Google Shape;261;p36"/>
            <p:cNvPicPr preferRelativeResize="0"/>
            <p:nvPr/>
          </p:nvPicPr>
          <p:blipFill>
            <a:blip r:embed="rId6">
              <a:alphaModFix/>
            </a:blip>
            <a:stretch>
              <a:fillRect/>
            </a:stretch>
          </p:blipFill>
          <p:spPr>
            <a:xfrm>
              <a:off x="1536450" y="1220249"/>
              <a:ext cx="2722515" cy="2722511"/>
            </a:xfrm>
            <a:prstGeom prst="rect">
              <a:avLst/>
            </a:prstGeom>
            <a:noFill/>
            <a:ln>
              <a:noFill/>
            </a:ln>
          </p:spPr>
        </p:pic>
        <p:sp>
          <p:nvSpPr>
            <p:cNvPr id="262" name="Google Shape;262;p36"/>
            <p:cNvSpPr/>
            <p:nvPr/>
          </p:nvSpPr>
          <p:spPr>
            <a:xfrm>
              <a:off x="1536471" y="1220287"/>
              <a:ext cx="2722500" cy="2722500"/>
            </a:xfrm>
            <a:prstGeom prst="ellipse">
              <a:avLst/>
            </a:prstGeom>
            <a:noFill/>
            <a:ln cap="flat" cmpd="sng" w="1143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1000"/>
                                        <p:tgtEl>
                                          <p:spTgt spid="2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1000"/>
                                        <p:tgtEl>
                                          <p:spTgt spid="2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1000"/>
                                        <p:tgtEl>
                                          <p:spTgt spid="2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1000"/>
                                        <p:tgtEl>
                                          <p:spTgt spid="2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266" name="Shape 266"/>
        <p:cNvGrpSpPr/>
        <p:nvPr/>
      </p:nvGrpSpPr>
      <p:grpSpPr>
        <a:xfrm>
          <a:off x="0" y="0"/>
          <a:ext cx="0" cy="0"/>
          <a:chOff x="0" y="0"/>
          <a:chExt cx="0" cy="0"/>
        </a:xfrm>
      </p:grpSpPr>
      <p:sp>
        <p:nvSpPr>
          <p:cNvPr id="267" name="Google Shape;267;p37"/>
          <p:cNvSpPr txBox="1"/>
          <p:nvPr>
            <p:ph idx="4294967295" type="title"/>
          </p:nvPr>
        </p:nvSpPr>
        <p:spPr>
          <a:xfrm>
            <a:off x="2000250" y="1819208"/>
            <a:ext cx="5143500" cy="5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0FFDC"/>
                </a:solidFill>
              </a:rPr>
              <a:t>BUYER PERSONA</a:t>
            </a:r>
            <a:endParaRPr sz="2400">
              <a:solidFill>
                <a:srgbClr val="40FFDC"/>
              </a:solidFill>
            </a:endParaRPr>
          </a:p>
        </p:txBody>
      </p:sp>
      <p:sp>
        <p:nvSpPr>
          <p:cNvPr id="268" name="Google Shape;268;p37"/>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9" name="Google Shape;269;p37"/>
          <p:cNvSpPr txBox="1"/>
          <p:nvPr>
            <p:ph idx="4294967295" type="title"/>
          </p:nvPr>
        </p:nvSpPr>
        <p:spPr>
          <a:xfrm>
            <a:off x="2099200" y="2388300"/>
            <a:ext cx="4945500" cy="936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400">
                <a:solidFill>
                  <a:srgbClr val="FFFFFF"/>
                </a:solidFill>
              </a:rPr>
              <a:t>Whereas a buyer profile broadly defines your target audience, a buyer persona defines specific people </a:t>
            </a:r>
            <a:r>
              <a:rPr lang="en" sz="1400">
                <a:solidFill>
                  <a:schemeClr val="lt1"/>
                </a:solidFill>
              </a:rPr>
              <a:t>within this audience </a:t>
            </a:r>
            <a:r>
              <a:rPr lang="en" sz="1400">
                <a:solidFill>
                  <a:srgbClr val="FFFFFF"/>
                </a:solidFill>
              </a:rPr>
              <a:t>and what drives them to buy.</a:t>
            </a:r>
            <a:endParaRPr sz="14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73" name="Shape 273"/>
        <p:cNvGrpSpPr/>
        <p:nvPr/>
      </p:nvGrpSpPr>
      <p:grpSpPr>
        <a:xfrm>
          <a:off x="0" y="0"/>
          <a:ext cx="0" cy="0"/>
          <a:chOff x="0" y="0"/>
          <a:chExt cx="0" cy="0"/>
        </a:xfrm>
      </p:grpSpPr>
      <p:sp>
        <p:nvSpPr>
          <p:cNvPr id="274" name="Google Shape;274;p38"/>
          <p:cNvSpPr txBox="1"/>
          <p:nvPr/>
        </p:nvSpPr>
        <p:spPr>
          <a:xfrm>
            <a:off x="1118250" y="361050"/>
            <a:ext cx="3092100" cy="4436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800"/>
              <a:buFont typeface="Raleway Medium"/>
              <a:buNone/>
            </a:pPr>
            <a:r>
              <a:rPr lang="en" sz="1100">
                <a:solidFill>
                  <a:srgbClr val="FFF100"/>
                </a:solidFill>
                <a:latin typeface="Raleway Medium"/>
                <a:ea typeface="Raleway Medium"/>
                <a:cs typeface="Raleway Medium"/>
                <a:sym typeface="Raleway Medium"/>
              </a:rPr>
              <a:t>PERSONA #1</a:t>
            </a:r>
            <a:endParaRPr sz="1100">
              <a:solidFill>
                <a:srgbClr val="FFF100"/>
              </a:solidFill>
              <a:latin typeface="Raleway Medium"/>
              <a:ea typeface="Raleway Medium"/>
              <a:cs typeface="Raleway Medium"/>
              <a:sym typeface="Raleway Medium"/>
            </a:endParaRPr>
          </a:p>
          <a:p>
            <a:pPr indent="0" lvl="0" marL="0" rtl="0" algn="l">
              <a:spcBef>
                <a:spcPts val="0"/>
              </a:spcBef>
              <a:spcAft>
                <a:spcPts val="0"/>
              </a:spcAft>
              <a:buClr>
                <a:schemeClr val="dk1"/>
              </a:buClr>
              <a:buFont typeface="Arial"/>
              <a:buNone/>
            </a:pPr>
            <a:r>
              <a:rPr b="1" lang="en" sz="2400">
                <a:solidFill>
                  <a:srgbClr val="3FFFDC"/>
                </a:solidFill>
                <a:latin typeface="Roboto Slab"/>
                <a:ea typeface="Roboto Slab"/>
                <a:cs typeface="Roboto Slab"/>
                <a:sym typeface="Roboto Slab"/>
              </a:rPr>
              <a:t>Persona</a:t>
            </a:r>
            <a:r>
              <a:rPr lang="en" sz="2400">
                <a:solidFill>
                  <a:srgbClr val="3FFFDC"/>
                </a:solidFill>
                <a:latin typeface="Roboto Slab"/>
                <a:ea typeface="Roboto Slab"/>
                <a:cs typeface="Roboto Slab"/>
                <a:sym typeface="Roboto Slab"/>
              </a:rPr>
              <a:t> Firstname</a:t>
            </a:r>
            <a:endParaRPr sz="2400">
              <a:solidFill>
                <a:srgbClr val="3FFFDC"/>
              </a:solidFill>
              <a:latin typeface="Roboto Slab"/>
              <a:ea typeface="Roboto Slab"/>
              <a:cs typeface="Roboto Slab"/>
              <a:sym typeface="Roboto Slab"/>
            </a:endParaRPr>
          </a:p>
          <a:p>
            <a:pPr indent="0" lvl="0" marL="0" rtl="0" algn="l">
              <a:spcBef>
                <a:spcPts val="0"/>
              </a:spcBef>
              <a:spcAft>
                <a:spcPts val="0"/>
              </a:spcAft>
              <a:buClr>
                <a:schemeClr val="lt1"/>
              </a:buClr>
              <a:buSzPts val="800"/>
              <a:buFont typeface="Raleway Medium"/>
              <a:buNone/>
            </a:pPr>
            <a:r>
              <a:t/>
            </a:r>
            <a:endParaRPr sz="1000">
              <a:solidFill>
                <a:schemeClr val="lt1"/>
              </a:solidFill>
              <a:latin typeface="Raleway Medium"/>
              <a:ea typeface="Raleway Medium"/>
              <a:cs typeface="Raleway Medium"/>
              <a:sym typeface="Raleway Medium"/>
            </a:endParaRPr>
          </a:p>
          <a:p>
            <a:pPr indent="0" lvl="0" marL="0" rtl="0" algn="l">
              <a:spcBef>
                <a:spcPts val="1000"/>
              </a:spcBef>
              <a:spcAft>
                <a:spcPts val="0"/>
              </a:spcAft>
              <a:buClr>
                <a:schemeClr val="lt1"/>
              </a:buClr>
              <a:buSzPts val="800"/>
              <a:buFont typeface="Raleway Medium"/>
              <a:buNone/>
            </a:pPr>
            <a:r>
              <a:rPr lang="en" sz="1100">
                <a:solidFill>
                  <a:schemeClr val="lt1"/>
                </a:solidFill>
                <a:latin typeface="Raleway Medium"/>
                <a:ea typeface="Raleway Medium"/>
                <a:cs typeface="Raleway Medium"/>
                <a:sym typeface="Raleway Medium"/>
              </a:rPr>
              <a:t>ROLE: </a:t>
            </a:r>
            <a:endParaRPr b="1" sz="1100">
              <a:solidFill>
                <a:schemeClr val="lt1"/>
              </a:solidFill>
              <a:latin typeface="Raleway"/>
              <a:ea typeface="Raleway"/>
              <a:cs typeface="Raleway"/>
              <a:sym typeface="Raleway"/>
            </a:endParaRPr>
          </a:p>
          <a:p>
            <a:pPr indent="0" lvl="0" marL="0" rtl="0" algn="l">
              <a:spcBef>
                <a:spcPts val="600"/>
              </a:spcBef>
              <a:spcAft>
                <a:spcPts val="0"/>
              </a:spcAft>
              <a:buClr>
                <a:schemeClr val="lt1"/>
              </a:buClr>
              <a:buSzPts val="800"/>
              <a:buFont typeface="Raleway Medium"/>
              <a:buNone/>
            </a:pPr>
            <a:r>
              <a:rPr lang="en" sz="1100">
                <a:solidFill>
                  <a:schemeClr val="lt1"/>
                </a:solidFill>
                <a:latin typeface="Raleway Medium"/>
                <a:ea typeface="Raleway Medium"/>
                <a:cs typeface="Raleway Medium"/>
                <a:sym typeface="Raleway Medium"/>
              </a:rPr>
              <a:t>EDUCATION: </a:t>
            </a:r>
            <a:endParaRPr sz="1100">
              <a:solidFill>
                <a:schemeClr val="lt1"/>
              </a:solidFill>
              <a:latin typeface="Raleway Medium"/>
              <a:ea typeface="Raleway Medium"/>
              <a:cs typeface="Raleway Medium"/>
              <a:sym typeface="Raleway Medium"/>
            </a:endParaRPr>
          </a:p>
          <a:p>
            <a:pPr indent="0" lvl="0" marL="0" rtl="0" algn="l">
              <a:spcBef>
                <a:spcPts val="600"/>
              </a:spcBef>
              <a:spcAft>
                <a:spcPts val="600"/>
              </a:spcAft>
              <a:buClr>
                <a:schemeClr val="lt1"/>
              </a:buClr>
              <a:buSzPts val="800"/>
              <a:buFont typeface="Raleway Medium"/>
              <a:buNone/>
            </a:pPr>
            <a:r>
              <a:rPr lang="en" sz="1100">
                <a:solidFill>
                  <a:schemeClr val="lt1"/>
                </a:solidFill>
                <a:latin typeface="Raleway Medium"/>
                <a:ea typeface="Raleway Medium"/>
                <a:cs typeface="Raleway Medium"/>
                <a:sym typeface="Raleway Medium"/>
              </a:rPr>
              <a:t>INDUSTRY: </a:t>
            </a:r>
            <a:endParaRPr sz="1100">
              <a:solidFill>
                <a:srgbClr val="FFF100"/>
              </a:solidFill>
              <a:latin typeface="Raleway Medium"/>
              <a:ea typeface="Raleway Medium"/>
              <a:cs typeface="Raleway Medium"/>
              <a:sym typeface="Raleway Medium"/>
            </a:endParaRPr>
          </a:p>
        </p:txBody>
      </p:sp>
      <p:sp>
        <p:nvSpPr>
          <p:cNvPr id="275" name="Google Shape;275;p38"/>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76" name="Google Shape;276;p38"/>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999999"/>
                </a:solidFill>
              </a:rPr>
              <a:t>Buyer Persona</a:t>
            </a:r>
            <a:endParaRPr sz="900">
              <a:solidFill>
                <a:srgbClr val="999999"/>
              </a:solidFill>
            </a:endParaRPr>
          </a:p>
        </p:txBody>
      </p:sp>
      <p:cxnSp>
        <p:nvCxnSpPr>
          <p:cNvPr id="277" name="Google Shape;277;p38"/>
          <p:cNvCxnSpPr/>
          <p:nvPr/>
        </p:nvCxnSpPr>
        <p:spPr>
          <a:xfrm>
            <a:off x="196021" y="225575"/>
            <a:ext cx="431100" cy="0"/>
          </a:xfrm>
          <a:prstGeom prst="straightConnector1">
            <a:avLst/>
          </a:prstGeom>
          <a:noFill/>
          <a:ln cap="flat" cmpd="sng" w="28575">
            <a:solidFill>
              <a:srgbClr val="434343"/>
            </a:solidFill>
            <a:prstDash val="solid"/>
            <a:round/>
            <a:headEnd len="med" w="med" type="none"/>
            <a:tailEnd len="med" w="med" type="none"/>
          </a:ln>
        </p:spPr>
      </p:cxnSp>
      <p:sp>
        <p:nvSpPr>
          <p:cNvPr id="278" name="Google Shape;278;p38"/>
          <p:cNvSpPr txBox="1"/>
          <p:nvPr/>
        </p:nvSpPr>
        <p:spPr>
          <a:xfrm>
            <a:off x="10977475" y="890950"/>
            <a:ext cx="30921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 sz="1800">
                <a:solidFill>
                  <a:srgbClr val="3FFFDC"/>
                </a:solidFill>
                <a:latin typeface="Roboto Slab"/>
                <a:ea typeface="Roboto Slab"/>
                <a:cs typeface="Roboto Slab"/>
                <a:sym typeface="Roboto Slab"/>
              </a:rPr>
              <a:t>Persona</a:t>
            </a:r>
            <a:r>
              <a:rPr b="0" i="0" lang="en" sz="1800" u="none" cap="none" strike="noStrike">
                <a:solidFill>
                  <a:srgbClr val="3FFFDC"/>
                </a:solidFill>
                <a:latin typeface="Roboto Slab"/>
                <a:ea typeface="Roboto Slab"/>
                <a:cs typeface="Roboto Slab"/>
                <a:sym typeface="Roboto Slab"/>
              </a:rPr>
              <a:t> </a:t>
            </a:r>
            <a:r>
              <a:rPr lang="en" sz="1800">
                <a:solidFill>
                  <a:srgbClr val="3FFFDC"/>
                </a:solidFill>
                <a:latin typeface="Roboto Slab"/>
                <a:ea typeface="Roboto Slab"/>
                <a:cs typeface="Roboto Slab"/>
                <a:sym typeface="Roboto Slab"/>
              </a:rPr>
              <a:t>Name</a:t>
            </a:r>
            <a:endParaRPr sz="1800">
              <a:solidFill>
                <a:srgbClr val="3FFFDC"/>
              </a:solidFill>
              <a:latin typeface="Roboto Slab"/>
              <a:ea typeface="Roboto Slab"/>
              <a:cs typeface="Roboto Slab"/>
              <a:sym typeface="Roboto Slab"/>
            </a:endParaRPr>
          </a:p>
        </p:txBody>
      </p:sp>
      <p:pic>
        <p:nvPicPr>
          <p:cNvPr descr="SmartBug_Logo_FINAL_white.png" id="279" name="Google Shape;279;p38"/>
          <p:cNvPicPr preferRelativeResize="0"/>
          <p:nvPr/>
        </p:nvPicPr>
        <p:blipFill>
          <a:blip r:embed="rId3">
            <a:alphaModFix/>
          </a:blip>
          <a:stretch>
            <a:fillRect/>
          </a:stretch>
        </p:blipFill>
        <p:spPr>
          <a:xfrm>
            <a:off x="196025" y="4870934"/>
            <a:ext cx="698321" cy="140550"/>
          </a:xfrm>
          <a:prstGeom prst="rect">
            <a:avLst/>
          </a:prstGeom>
          <a:noFill/>
          <a:ln>
            <a:noFill/>
          </a:ln>
        </p:spPr>
      </p:pic>
      <p:pic>
        <p:nvPicPr>
          <p:cNvPr id="280" name="Google Shape;280;p38"/>
          <p:cNvPicPr preferRelativeResize="0"/>
          <p:nvPr/>
        </p:nvPicPr>
        <p:blipFill rotWithShape="1">
          <a:blip r:embed="rId4">
            <a:alphaModFix/>
          </a:blip>
          <a:srcRect b="0" l="36173" r="8029" t="0"/>
          <a:stretch/>
        </p:blipFill>
        <p:spPr>
          <a:xfrm>
            <a:off x="5259825" y="1176675"/>
            <a:ext cx="2335253" cy="2790147"/>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39"/>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6" name="Google Shape;286;p39"/>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rPr>
              <a:t>Buyer Persona</a:t>
            </a:r>
            <a:endParaRPr sz="900">
              <a:solidFill>
                <a:srgbClr val="434343"/>
              </a:solidFill>
            </a:endParaRPr>
          </a:p>
        </p:txBody>
      </p:sp>
      <p:cxnSp>
        <p:nvCxnSpPr>
          <p:cNvPr id="287" name="Google Shape;287;p39"/>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288" name="Google Shape;288;p39"/>
          <p:cNvSpPr txBox="1"/>
          <p:nvPr/>
        </p:nvSpPr>
        <p:spPr>
          <a:xfrm>
            <a:off x="476942" y="1220860"/>
            <a:ext cx="24774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800"/>
              </a:spcAft>
              <a:buNone/>
            </a:pPr>
            <a:r>
              <a:rPr b="1" lang="en" sz="1200">
                <a:latin typeface="Raleway"/>
                <a:ea typeface="Raleway"/>
                <a:cs typeface="Raleway"/>
                <a:sym typeface="Raleway"/>
              </a:rPr>
              <a:t>MY RESPONSIBILITIES</a:t>
            </a:r>
            <a:endParaRPr b="1" sz="1200">
              <a:latin typeface="Raleway"/>
              <a:ea typeface="Raleway"/>
              <a:cs typeface="Raleway"/>
              <a:sym typeface="Raleway"/>
            </a:endParaRPr>
          </a:p>
        </p:txBody>
      </p:sp>
      <p:sp>
        <p:nvSpPr>
          <p:cNvPr id="289" name="Google Shape;289;p39"/>
          <p:cNvSpPr txBox="1"/>
          <p:nvPr/>
        </p:nvSpPr>
        <p:spPr>
          <a:xfrm>
            <a:off x="371350" y="1591499"/>
            <a:ext cx="2583000" cy="2834700"/>
          </a:xfrm>
          <a:prstGeom prst="rect">
            <a:avLst/>
          </a:prstGeom>
          <a:noFill/>
          <a:ln>
            <a:noFill/>
          </a:ln>
        </p:spPr>
        <p:txBody>
          <a:bodyPr anchorCtr="0" anchor="t" bIns="0" lIns="0" spcFirstLastPara="1" rIns="0" wrap="square" tIns="0">
            <a:noAutofit/>
          </a:bodyPr>
          <a:lstStyle/>
          <a:p>
            <a:pPr indent="-304800" lvl="0" marL="457200" marR="0" rtl="0" algn="l">
              <a:lnSpc>
                <a:spcPct val="100000"/>
              </a:lnSpc>
              <a:spcBef>
                <a:spcPts val="0"/>
              </a:spcBef>
              <a:spcAft>
                <a:spcPts val="0"/>
              </a:spcAft>
              <a:buSzPts val="1200"/>
              <a:buFont typeface="Raleway Medium"/>
              <a:buChar char="■"/>
            </a:pPr>
            <a:r>
              <a:rPr lang="en" sz="1200">
                <a:solidFill>
                  <a:srgbClr val="FF3C00"/>
                </a:solidFill>
                <a:latin typeface="Raleway Medium"/>
                <a:ea typeface="Raleway Medium"/>
                <a:cs typeface="Raleway Medium"/>
                <a:sym typeface="Raleway Medium"/>
              </a:rPr>
              <a:t>Xerum sumquo vit velignis numenih itatem era nos ad quam quis eatendu </a:t>
            </a:r>
            <a:endParaRPr sz="1200">
              <a:solidFill>
                <a:srgbClr val="FF3C00"/>
              </a:solidFill>
              <a:latin typeface="Raleway Medium"/>
              <a:ea typeface="Raleway Medium"/>
              <a:cs typeface="Raleway Medium"/>
              <a:sym typeface="Raleway Medium"/>
            </a:endParaRPr>
          </a:p>
          <a:p>
            <a:pPr indent="-304800" lvl="0" marL="457200" marR="0" rtl="0" algn="l">
              <a:lnSpc>
                <a:spcPct val="100000"/>
              </a:lnSpc>
              <a:spcBef>
                <a:spcPts val="800"/>
              </a:spcBef>
              <a:spcAft>
                <a:spcPts val="0"/>
              </a:spcAft>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a:p>
            <a:pPr indent="-304800" lvl="0" marL="457200" marR="0" rtl="0" algn="l">
              <a:lnSpc>
                <a:spcPct val="100000"/>
              </a:lnSpc>
              <a:spcBef>
                <a:spcPts val="800"/>
              </a:spcBef>
              <a:spcAft>
                <a:spcPts val="0"/>
              </a:spcAft>
              <a:buSzPts val="1200"/>
              <a:buFont typeface="Raleway Medium"/>
              <a:buChar char="■"/>
            </a:pPr>
            <a:r>
              <a:rPr lang="en" sz="1200">
                <a:solidFill>
                  <a:srgbClr val="FF3C00"/>
                </a:solidFill>
                <a:latin typeface="Raleway Medium"/>
                <a:ea typeface="Raleway Medium"/>
                <a:cs typeface="Raleway Medium"/>
                <a:sym typeface="Raleway Medium"/>
              </a:rPr>
              <a:t>Volumenimos non postis nulla quis et quibus </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SzPts val="1200"/>
              <a:buFont typeface="Raleway Medium"/>
              <a:buChar char="■"/>
            </a:pPr>
            <a:r>
              <a:rPr lang="en" sz="1200">
                <a:solidFill>
                  <a:srgbClr val="FF3C00"/>
                </a:solidFill>
                <a:latin typeface="Raleway Medium"/>
                <a:ea typeface="Raleway Medium"/>
                <a:cs typeface="Raleway Medium"/>
                <a:sym typeface="Raleway Medium"/>
              </a:rPr>
              <a:t>Volumenimos non postis nulla quis et quibus </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800"/>
              </a:spcAft>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p:txBody>
      </p:sp>
      <p:sp>
        <p:nvSpPr>
          <p:cNvPr id="290" name="Google Shape;290;p39"/>
          <p:cNvSpPr txBox="1"/>
          <p:nvPr/>
        </p:nvSpPr>
        <p:spPr>
          <a:xfrm>
            <a:off x="3413942" y="1221802"/>
            <a:ext cx="2477400" cy="36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800"/>
              </a:spcAft>
              <a:buNone/>
            </a:pPr>
            <a:r>
              <a:rPr b="1" lang="en" sz="1200">
                <a:latin typeface="Raleway"/>
                <a:ea typeface="Raleway"/>
                <a:cs typeface="Raleway"/>
                <a:sym typeface="Raleway"/>
              </a:rPr>
              <a:t>HOW AM I EVALUATED?</a:t>
            </a:r>
            <a:endParaRPr b="1" sz="1200">
              <a:latin typeface="Raleway"/>
              <a:ea typeface="Raleway"/>
              <a:cs typeface="Raleway"/>
              <a:sym typeface="Raleway"/>
            </a:endParaRPr>
          </a:p>
        </p:txBody>
      </p:sp>
      <p:sp>
        <p:nvSpPr>
          <p:cNvPr id="291" name="Google Shape;291;p39"/>
          <p:cNvSpPr txBox="1"/>
          <p:nvPr/>
        </p:nvSpPr>
        <p:spPr>
          <a:xfrm>
            <a:off x="3308353" y="1582560"/>
            <a:ext cx="2583000" cy="2844600"/>
          </a:xfrm>
          <a:prstGeom prst="rect">
            <a:avLst/>
          </a:prstGeom>
          <a:noFill/>
          <a:ln>
            <a:noFill/>
          </a:ln>
        </p:spPr>
        <p:txBody>
          <a:bodyPr anchorCtr="0" anchor="t" bIns="0" lIns="0" spcFirstLastPara="1" rIns="0" wrap="square" tIns="0">
            <a:noAutofit/>
          </a:bodyPr>
          <a:lstStyle/>
          <a:p>
            <a:pPr indent="-304800" lvl="0" marL="457200" rtl="0" algn="l">
              <a:spcBef>
                <a:spcPts val="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Xerum sumquo vit velignis numenih itatem era nos ad quam quis eatendu </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Volumenimos non postis nulla quis et quibus </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Volumenimos non postis nulla quis et quibus </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80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p:txBody>
      </p:sp>
      <p:sp>
        <p:nvSpPr>
          <p:cNvPr id="292" name="Google Shape;292;p39"/>
          <p:cNvSpPr txBox="1"/>
          <p:nvPr/>
        </p:nvSpPr>
        <p:spPr>
          <a:xfrm>
            <a:off x="6350942" y="1220860"/>
            <a:ext cx="24774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800"/>
              </a:spcAft>
              <a:buNone/>
            </a:pPr>
            <a:r>
              <a:rPr b="1" lang="en" sz="1200">
                <a:latin typeface="Raleway"/>
                <a:ea typeface="Raleway"/>
                <a:cs typeface="Raleway"/>
                <a:sym typeface="Raleway"/>
              </a:rPr>
              <a:t>INFORMATION RESOURCES</a:t>
            </a:r>
            <a:endParaRPr b="1" sz="1200">
              <a:latin typeface="Raleway"/>
              <a:ea typeface="Raleway"/>
              <a:cs typeface="Raleway"/>
              <a:sym typeface="Raleway"/>
            </a:endParaRPr>
          </a:p>
        </p:txBody>
      </p:sp>
      <p:sp>
        <p:nvSpPr>
          <p:cNvPr id="293" name="Google Shape;293;p39"/>
          <p:cNvSpPr txBox="1"/>
          <p:nvPr/>
        </p:nvSpPr>
        <p:spPr>
          <a:xfrm>
            <a:off x="6245350" y="1591499"/>
            <a:ext cx="2583000" cy="2835600"/>
          </a:xfrm>
          <a:prstGeom prst="rect">
            <a:avLst/>
          </a:prstGeom>
          <a:noFill/>
          <a:ln>
            <a:noFill/>
          </a:ln>
        </p:spPr>
        <p:txBody>
          <a:bodyPr anchorCtr="0" anchor="t" bIns="0" lIns="0" spcFirstLastPara="1" rIns="0" wrap="square" tIns="0">
            <a:noAutofit/>
          </a:bodyPr>
          <a:lstStyle/>
          <a:p>
            <a:pPr indent="-304800" lvl="0" marL="457200" rtl="0" algn="l">
              <a:spcBef>
                <a:spcPts val="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Xerum sumquo vit velignis numenih itatem era nos ad quam quis eatendu </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Volumenimos non postis nulla quis et quibus </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Volumenimos non postis nulla quis et quibus </a:t>
            </a:r>
            <a:endParaRPr sz="1200">
              <a:solidFill>
                <a:srgbClr val="FF3C00"/>
              </a:solidFill>
              <a:latin typeface="Raleway Medium"/>
              <a:ea typeface="Raleway Medium"/>
              <a:cs typeface="Raleway Medium"/>
              <a:sym typeface="Raleway Medium"/>
            </a:endParaRPr>
          </a:p>
          <a:p>
            <a:pPr indent="-304800" lvl="0" marL="457200" rtl="0" algn="l">
              <a:spcBef>
                <a:spcPts val="800"/>
              </a:spcBef>
              <a:spcAft>
                <a:spcPts val="800"/>
              </a:spcAft>
              <a:buClr>
                <a:schemeClr val="dk1"/>
              </a:buClr>
              <a:buSzPts val="1200"/>
              <a:buFont typeface="Raleway Medium"/>
              <a:buChar char="■"/>
            </a:pPr>
            <a:r>
              <a:rPr lang="en" sz="1200">
                <a:solidFill>
                  <a:srgbClr val="FF3C00"/>
                </a:solidFill>
                <a:latin typeface="Raleway Medium"/>
                <a:ea typeface="Raleway Medium"/>
                <a:cs typeface="Raleway Medium"/>
                <a:sym typeface="Raleway Medium"/>
              </a:rPr>
              <a:t>Cilitaspic tetur aut eatetusapid est</a:t>
            </a:r>
            <a:endParaRPr sz="1200">
              <a:solidFill>
                <a:srgbClr val="FF3C00"/>
              </a:solidFill>
              <a:latin typeface="Raleway Medium"/>
              <a:ea typeface="Raleway Medium"/>
              <a:cs typeface="Raleway Medium"/>
              <a:sym typeface="Raleway Medium"/>
            </a:endParaRPr>
          </a:p>
        </p:txBody>
      </p:sp>
      <p:cxnSp>
        <p:nvCxnSpPr>
          <p:cNvPr id="294" name="Google Shape;294;p39"/>
          <p:cNvCxnSpPr/>
          <p:nvPr/>
        </p:nvCxnSpPr>
        <p:spPr>
          <a:xfrm>
            <a:off x="3107950" y="1221810"/>
            <a:ext cx="0" cy="3205500"/>
          </a:xfrm>
          <a:prstGeom prst="straightConnector1">
            <a:avLst/>
          </a:prstGeom>
          <a:noFill/>
          <a:ln cap="flat" cmpd="sng" w="9525">
            <a:solidFill>
              <a:srgbClr val="B7B7B7"/>
            </a:solidFill>
            <a:prstDash val="solid"/>
            <a:miter lim="800000"/>
            <a:headEnd len="sm" w="sm" type="none"/>
            <a:tailEnd len="sm" w="sm" type="none"/>
          </a:ln>
        </p:spPr>
      </p:cxnSp>
      <p:cxnSp>
        <p:nvCxnSpPr>
          <p:cNvPr id="295" name="Google Shape;295;p39"/>
          <p:cNvCxnSpPr/>
          <p:nvPr/>
        </p:nvCxnSpPr>
        <p:spPr>
          <a:xfrm>
            <a:off x="6039950" y="1221810"/>
            <a:ext cx="0" cy="3205500"/>
          </a:xfrm>
          <a:prstGeom prst="straightConnector1">
            <a:avLst/>
          </a:prstGeom>
          <a:noFill/>
          <a:ln cap="flat" cmpd="sng" w="9525">
            <a:solidFill>
              <a:srgbClr val="B7B7B7"/>
            </a:solidFill>
            <a:prstDash val="solid"/>
            <a:miter lim="800000"/>
            <a:headEnd len="sm" w="sm" type="none"/>
            <a:tailEnd len="sm" w="sm" type="none"/>
          </a:ln>
        </p:spPr>
      </p:cxnSp>
      <p:sp>
        <p:nvSpPr>
          <p:cNvPr id="296" name="Google Shape;296;p39"/>
          <p:cNvSpPr txBox="1"/>
          <p:nvPr>
            <p:ph idx="4294967295" type="title"/>
          </p:nvPr>
        </p:nvSpPr>
        <p:spPr>
          <a:xfrm>
            <a:off x="397899" y="408450"/>
            <a:ext cx="2802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t>Persona </a:t>
            </a:r>
            <a:r>
              <a:rPr lang="en" sz="2000">
                <a:solidFill>
                  <a:srgbClr val="FF0000"/>
                </a:solidFill>
              </a:rPr>
              <a:t>Firstname</a:t>
            </a:r>
            <a:endParaRPr sz="2000">
              <a:solidFill>
                <a:srgbClr val="FF0000"/>
              </a:solidFill>
            </a:endParaRPr>
          </a:p>
        </p:txBody>
      </p:sp>
      <p:cxnSp>
        <p:nvCxnSpPr>
          <p:cNvPr id="297" name="Google Shape;297;p39"/>
          <p:cNvCxnSpPr/>
          <p:nvPr/>
        </p:nvCxnSpPr>
        <p:spPr>
          <a:xfrm>
            <a:off x="508120" y="883355"/>
            <a:ext cx="22041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40"/>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3" name="Google Shape;303;p40"/>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rPr>
              <a:t>Buyer Persona</a:t>
            </a:r>
            <a:endParaRPr sz="900">
              <a:solidFill>
                <a:srgbClr val="434343"/>
              </a:solidFill>
            </a:endParaRPr>
          </a:p>
        </p:txBody>
      </p:sp>
      <p:cxnSp>
        <p:nvCxnSpPr>
          <p:cNvPr id="304" name="Google Shape;304;p40"/>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305" name="Google Shape;305;p40"/>
          <p:cNvSpPr txBox="1"/>
          <p:nvPr>
            <p:ph idx="4294967295" type="title"/>
          </p:nvPr>
        </p:nvSpPr>
        <p:spPr>
          <a:xfrm>
            <a:off x="397900" y="408450"/>
            <a:ext cx="30825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Persona </a:t>
            </a:r>
            <a:r>
              <a:rPr lang="en" sz="2000">
                <a:solidFill>
                  <a:srgbClr val="FF0000"/>
                </a:solidFill>
              </a:rPr>
              <a:t>Firstname</a:t>
            </a:r>
            <a:endParaRPr sz="2000">
              <a:solidFill>
                <a:srgbClr val="FF0000"/>
              </a:solidFill>
            </a:endParaRPr>
          </a:p>
        </p:txBody>
      </p:sp>
      <p:sp>
        <p:nvSpPr>
          <p:cNvPr id="306" name="Google Shape;306;p40"/>
          <p:cNvSpPr txBox="1"/>
          <p:nvPr>
            <p:ph idx="4294967295" type="body"/>
          </p:nvPr>
        </p:nvSpPr>
        <p:spPr>
          <a:xfrm>
            <a:off x="397900" y="934625"/>
            <a:ext cx="8235000" cy="59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latin typeface="Raleway"/>
                <a:ea typeface="Raleway"/>
                <a:cs typeface="Raleway"/>
                <a:sym typeface="Raleway"/>
              </a:rPr>
              <a:t>TRIGGERS</a:t>
            </a:r>
            <a:r>
              <a:rPr b="1" lang="en" sz="1200">
                <a:latin typeface="Raleway"/>
                <a:ea typeface="Raleway"/>
                <a:cs typeface="Raleway"/>
                <a:sym typeface="Raleway"/>
              </a:rPr>
              <a:t>:</a:t>
            </a:r>
            <a:r>
              <a:rPr lang="en" sz="1200"/>
              <a:t> </a:t>
            </a:r>
            <a:r>
              <a:rPr lang="en" sz="1200"/>
              <a:t>What causes the buyer to look for a solution?</a:t>
            </a:r>
            <a:endParaRPr sz="1200"/>
          </a:p>
        </p:txBody>
      </p:sp>
      <p:sp>
        <p:nvSpPr>
          <p:cNvPr id="307" name="Google Shape;307;p40"/>
          <p:cNvSpPr txBox="1"/>
          <p:nvPr>
            <p:ph idx="4294967295" type="body"/>
          </p:nvPr>
        </p:nvSpPr>
        <p:spPr>
          <a:xfrm>
            <a:off x="61377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sp>
        <p:nvSpPr>
          <p:cNvPr id="308" name="Google Shape;308;p40"/>
          <p:cNvSpPr txBox="1"/>
          <p:nvPr>
            <p:ph idx="4294967295" type="body"/>
          </p:nvPr>
        </p:nvSpPr>
        <p:spPr>
          <a:xfrm>
            <a:off x="480662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cxnSp>
        <p:nvCxnSpPr>
          <p:cNvPr id="309" name="Google Shape;309;p40"/>
          <p:cNvCxnSpPr/>
          <p:nvPr/>
        </p:nvCxnSpPr>
        <p:spPr>
          <a:xfrm>
            <a:off x="508120" y="883355"/>
            <a:ext cx="22041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mc:AlternateContent>
    <mc:Choice Requires="p14">
      <p:transition spd="slow" p14:dur="10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p41"/>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5" name="Google Shape;315;p41"/>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rPr>
              <a:t>Buyer Persona</a:t>
            </a:r>
            <a:endParaRPr sz="900">
              <a:solidFill>
                <a:srgbClr val="434343"/>
              </a:solidFill>
            </a:endParaRPr>
          </a:p>
        </p:txBody>
      </p:sp>
      <p:cxnSp>
        <p:nvCxnSpPr>
          <p:cNvPr id="316" name="Google Shape;316;p41"/>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317" name="Google Shape;317;p41"/>
          <p:cNvSpPr txBox="1"/>
          <p:nvPr>
            <p:ph idx="4294967295" type="title"/>
          </p:nvPr>
        </p:nvSpPr>
        <p:spPr>
          <a:xfrm>
            <a:off x="397900" y="408450"/>
            <a:ext cx="30825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Persona </a:t>
            </a:r>
            <a:r>
              <a:rPr lang="en" sz="2000">
                <a:solidFill>
                  <a:srgbClr val="FF0000"/>
                </a:solidFill>
              </a:rPr>
              <a:t>Firstname</a:t>
            </a:r>
            <a:endParaRPr sz="2000">
              <a:solidFill>
                <a:srgbClr val="FF0000"/>
              </a:solidFill>
            </a:endParaRPr>
          </a:p>
        </p:txBody>
      </p:sp>
      <p:sp>
        <p:nvSpPr>
          <p:cNvPr id="318" name="Google Shape;318;p41"/>
          <p:cNvSpPr txBox="1"/>
          <p:nvPr>
            <p:ph idx="4294967295" type="body"/>
          </p:nvPr>
        </p:nvSpPr>
        <p:spPr>
          <a:xfrm>
            <a:off x="397900" y="934625"/>
            <a:ext cx="8235000" cy="59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latin typeface="Raleway"/>
                <a:ea typeface="Raleway"/>
                <a:cs typeface="Raleway"/>
                <a:sym typeface="Raleway"/>
              </a:rPr>
              <a:t>RESULTS</a:t>
            </a:r>
            <a:r>
              <a:rPr b="1" lang="en" sz="1200">
                <a:latin typeface="Raleway"/>
                <a:ea typeface="Raleway"/>
                <a:cs typeface="Raleway"/>
                <a:sym typeface="Raleway"/>
              </a:rPr>
              <a:t>:</a:t>
            </a:r>
            <a:r>
              <a:rPr lang="en" sz="1200"/>
              <a:t> </a:t>
            </a:r>
            <a:r>
              <a:rPr lang="en" sz="1200"/>
              <a:t>How will the buyer measure success when adopting a new solution?</a:t>
            </a:r>
            <a:endParaRPr sz="1200"/>
          </a:p>
        </p:txBody>
      </p:sp>
      <p:sp>
        <p:nvSpPr>
          <p:cNvPr id="319" name="Google Shape;319;p41"/>
          <p:cNvSpPr txBox="1"/>
          <p:nvPr>
            <p:ph idx="4294967295" type="body"/>
          </p:nvPr>
        </p:nvSpPr>
        <p:spPr>
          <a:xfrm>
            <a:off x="61377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sp>
        <p:nvSpPr>
          <p:cNvPr id="320" name="Google Shape;320;p41"/>
          <p:cNvSpPr txBox="1"/>
          <p:nvPr>
            <p:ph idx="4294967295" type="body"/>
          </p:nvPr>
        </p:nvSpPr>
        <p:spPr>
          <a:xfrm>
            <a:off x="480662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cxnSp>
        <p:nvCxnSpPr>
          <p:cNvPr id="321" name="Google Shape;321;p41"/>
          <p:cNvCxnSpPr/>
          <p:nvPr/>
        </p:nvCxnSpPr>
        <p:spPr>
          <a:xfrm>
            <a:off x="508120" y="883355"/>
            <a:ext cx="22041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mc:AlternateContent>
    <mc:Choice Requires="p14">
      <p:transition spd="slow" p14:dur="10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42"/>
          <p:cNvSpPr txBox="1"/>
          <p:nvPr>
            <p:ph idx="4294967295" type="body"/>
          </p:nvPr>
        </p:nvSpPr>
        <p:spPr>
          <a:xfrm>
            <a:off x="397900" y="934625"/>
            <a:ext cx="7907700" cy="59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latin typeface="Raleway"/>
                <a:ea typeface="Raleway"/>
                <a:cs typeface="Raleway"/>
                <a:sym typeface="Raleway"/>
              </a:rPr>
              <a:t>OBJECTIONS &amp; CHALLENGES</a:t>
            </a:r>
            <a:r>
              <a:rPr b="1" lang="en" sz="1200">
                <a:latin typeface="Raleway"/>
                <a:ea typeface="Raleway"/>
                <a:cs typeface="Raleway"/>
                <a:sym typeface="Raleway"/>
              </a:rPr>
              <a:t>: </a:t>
            </a:r>
            <a:r>
              <a:rPr lang="en" sz="1200"/>
              <a:t>What barriers might keep the buyer from investing in a new solution? Why wouldn’t they choose you?</a:t>
            </a:r>
            <a:endParaRPr sz="1200"/>
          </a:p>
        </p:txBody>
      </p:sp>
      <p:sp>
        <p:nvSpPr>
          <p:cNvPr id="327" name="Google Shape;327;p42"/>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42"/>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rPr>
              <a:t>Buyer Persona</a:t>
            </a:r>
            <a:endParaRPr sz="900">
              <a:solidFill>
                <a:srgbClr val="434343"/>
              </a:solidFill>
            </a:endParaRPr>
          </a:p>
        </p:txBody>
      </p:sp>
      <p:cxnSp>
        <p:nvCxnSpPr>
          <p:cNvPr id="329" name="Google Shape;329;p42"/>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330" name="Google Shape;330;p42"/>
          <p:cNvSpPr txBox="1"/>
          <p:nvPr>
            <p:ph idx="4294967295" type="title"/>
          </p:nvPr>
        </p:nvSpPr>
        <p:spPr>
          <a:xfrm>
            <a:off x="397900" y="408450"/>
            <a:ext cx="30825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Persona </a:t>
            </a:r>
            <a:r>
              <a:rPr lang="en" sz="2000">
                <a:solidFill>
                  <a:srgbClr val="FF0000"/>
                </a:solidFill>
              </a:rPr>
              <a:t>Firstname</a:t>
            </a:r>
            <a:endParaRPr sz="2000">
              <a:solidFill>
                <a:srgbClr val="FF0000"/>
              </a:solidFill>
            </a:endParaRPr>
          </a:p>
        </p:txBody>
      </p:sp>
      <p:sp>
        <p:nvSpPr>
          <p:cNvPr id="331" name="Google Shape;331;p42"/>
          <p:cNvSpPr txBox="1"/>
          <p:nvPr>
            <p:ph idx="4294967295" type="body"/>
          </p:nvPr>
        </p:nvSpPr>
        <p:spPr>
          <a:xfrm>
            <a:off x="61377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sp>
        <p:nvSpPr>
          <p:cNvPr id="332" name="Google Shape;332;p42"/>
          <p:cNvSpPr txBox="1"/>
          <p:nvPr>
            <p:ph idx="4294967295" type="body"/>
          </p:nvPr>
        </p:nvSpPr>
        <p:spPr>
          <a:xfrm>
            <a:off x="480662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cxnSp>
        <p:nvCxnSpPr>
          <p:cNvPr id="333" name="Google Shape;333;p42"/>
          <p:cNvCxnSpPr/>
          <p:nvPr/>
        </p:nvCxnSpPr>
        <p:spPr>
          <a:xfrm>
            <a:off x="508120" y="883355"/>
            <a:ext cx="22041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mc:AlternateContent>
    <mc:Choice Requires="p14">
      <p:transition spd="slow" p14:dur="1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279825" y="1964150"/>
            <a:ext cx="3738900" cy="249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[Template]</a:t>
            </a:r>
            <a:endParaRPr>
              <a:solidFill>
                <a:srgbClr val="FFFFFF"/>
              </a:solidFill>
            </a:endParaRPr>
          </a:p>
          <a:p>
            <a:pPr indent="0" lvl="0" marL="0" rtl="0" algn="l">
              <a:spcBef>
                <a:spcPts val="0"/>
              </a:spcBef>
              <a:spcAft>
                <a:spcPts val="0"/>
              </a:spcAft>
              <a:buNone/>
            </a:pPr>
            <a:r>
              <a:rPr lang="en"/>
              <a:t>Sales Enablement Playbook</a:t>
            </a:r>
            <a:endParaRPr/>
          </a:p>
        </p:txBody>
      </p:sp>
      <p:pic>
        <p:nvPicPr>
          <p:cNvPr descr="GettyImages-621916120.jpg" id="154" name="Google Shape;154;p25"/>
          <p:cNvPicPr preferRelativeResize="0"/>
          <p:nvPr/>
        </p:nvPicPr>
        <p:blipFill rotWithShape="1">
          <a:blip r:embed="rId3">
            <a:alphaModFix/>
          </a:blip>
          <a:srcRect b="0" l="29742" r="21331" t="0"/>
          <a:stretch/>
        </p:blipFill>
        <p:spPr>
          <a:xfrm>
            <a:off x="4558200" y="0"/>
            <a:ext cx="4585800" cy="51435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43"/>
          <p:cNvSpPr txBox="1"/>
          <p:nvPr>
            <p:ph idx="4294967295" type="body"/>
          </p:nvPr>
        </p:nvSpPr>
        <p:spPr>
          <a:xfrm>
            <a:off x="397900" y="934625"/>
            <a:ext cx="7907700" cy="59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latin typeface="Raleway"/>
                <a:ea typeface="Raleway"/>
                <a:cs typeface="Raleway"/>
                <a:sym typeface="Raleway"/>
              </a:rPr>
              <a:t>FEATURE ANALYSIS</a:t>
            </a:r>
            <a:r>
              <a:rPr b="1" lang="en" sz="1200">
                <a:latin typeface="Raleway"/>
                <a:ea typeface="Raleway"/>
                <a:cs typeface="Raleway"/>
                <a:sym typeface="Raleway"/>
              </a:rPr>
              <a:t>:</a:t>
            </a:r>
            <a:r>
              <a:rPr lang="en" sz="1200"/>
              <a:t> </a:t>
            </a:r>
            <a:r>
              <a:rPr lang="en" sz="1200"/>
              <a:t>What features does the buyer evaluate as they search for an alternative solution?</a:t>
            </a:r>
            <a:endParaRPr sz="1200"/>
          </a:p>
        </p:txBody>
      </p:sp>
      <p:sp>
        <p:nvSpPr>
          <p:cNvPr id="339" name="Google Shape;339;p43"/>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43"/>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rPr>
              <a:t>Buyer Persona</a:t>
            </a:r>
            <a:endParaRPr sz="900">
              <a:solidFill>
                <a:srgbClr val="434343"/>
              </a:solidFill>
            </a:endParaRPr>
          </a:p>
        </p:txBody>
      </p:sp>
      <p:cxnSp>
        <p:nvCxnSpPr>
          <p:cNvPr id="341" name="Google Shape;341;p43"/>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342" name="Google Shape;342;p43"/>
          <p:cNvSpPr txBox="1"/>
          <p:nvPr>
            <p:ph idx="4294967295" type="title"/>
          </p:nvPr>
        </p:nvSpPr>
        <p:spPr>
          <a:xfrm>
            <a:off x="397900" y="408450"/>
            <a:ext cx="30825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Persona </a:t>
            </a:r>
            <a:r>
              <a:rPr lang="en" sz="2000">
                <a:solidFill>
                  <a:srgbClr val="FF0000"/>
                </a:solidFill>
              </a:rPr>
              <a:t>Firstname</a:t>
            </a:r>
            <a:endParaRPr sz="2000">
              <a:solidFill>
                <a:srgbClr val="FF0000"/>
              </a:solidFill>
            </a:endParaRPr>
          </a:p>
        </p:txBody>
      </p:sp>
      <p:sp>
        <p:nvSpPr>
          <p:cNvPr id="343" name="Google Shape;343;p43"/>
          <p:cNvSpPr txBox="1"/>
          <p:nvPr>
            <p:ph idx="4294967295" type="body"/>
          </p:nvPr>
        </p:nvSpPr>
        <p:spPr>
          <a:xfrm>
            <a:off x="61377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sp>
        <p:nvSpPr>
          <p:cNvPr id="344" name="Google Shape;344;p43"/>
          <p:cNvSpPr txBox="1"/>
          <p:nvPr>
            <p:ph idx="4294967295" type="body"/>
          </p:nvPr>
        </p:nvSpPr>
        <p:spPr>
          <a:xfrm>
            <a:off x="480662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cxnSp>
        <p:nvCxnSpPr>
          <p:cNvPr id="345" name="Google Shape;345;p43"/>
          <p:cNvCxnSpPr/>
          <p:nvPr/>
        </p:nvCxnSpPr>
        <p:spPr>
          <a:xfrm>
            <a:off x="508120" y="883355"/>
            <a:ext cx="22041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mc:AlternateContent>
    <mc:Choice Requires="p14">
      <p:transition spd="slow" p14:dur="10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44"/>
          <p:cNvSpPr txBox="1"/>
          <p:nvPr>
            <p:ph idx="4294967295" type="body"/>
          </p:nvPr>
        </p:nvSpPr>
        <p:spPr>
          <a:xfrm>
            <a:off x="397900" y="934625"/>
            <a:ext cx="7907700" cy="59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latin typeface="Raleway"/>
                <a:ea typeface="Raleway"/>
                <a:cs typeface="Raleway"/>
                <a:sym typeface="Raleway"/>
              </a:rPr>
              <a:t>BUYING PROCESS</a:t>
            </a:r>
            <a:r>
              <a:rPr b="1" lang="en" sz="1200">
                <a:latin typeface="Raleway"/>
                <a:ea typeface="Raleway"/>
                <a:cs typeface="Raleway"/>
                <a:sym typeface="Raleway"/>
              </a:rPr>
              <a:t>:</a:t>
            </a:r>
            <a:r>
              <a:rPr lang="en" sz="1200"/>
              <a:t> </a:t>
            </a:r>
            <a:r>
              <a:rPr lang="en" sz="1200"/>
              <a:t>What role does the buyer play in the decision? What information will the buyer trust in making a decision?</a:t>
            </a:r>
            <a:endParaRPr sz="1200"/>
          </a:p>
        </p:txBody>
      </p:sp>
      <p:sp>
        <p:nvSpPr>
          <p:cNvPr id="351" name="Google Shape;351;p44"/>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2" name="Google Shape;352;p44"/>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rPr>
              <a:t>Buyer Persona</a:t>
            </a:r>
            <a:endParaRPr sz="900">
              <a:solidFill>
                <a:srgbClr val="434343"/>
              </a:solidFill>
            </a:endParaRPr>
          </a:p>
        </p:txBody>
      </p:sp>
      <p:cxnSp>
        <p:nvCxnSpPr>
          <p:cNvPr id="353" name="Google Shape;353;p44"/>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354" name="Google Shape;354;p44"/>
          <p:cNvSpPr txBox="1"/>
          <p:nvPr>
            <p:ph idx="4294967295" type="title"/>
          </p:nvPr>
        </p:nvSpPr>
        <p:spPr>
          <a:xfrm>
            <a:off x="397900" y="408450"/>
            <a:ext cx="30825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Persona </a:t>
            </a:r>
            <a:r>
              <a:rPr lang="en" sz="2000">
                <a:solidFill>
                  <a:srgbClr val="FF0000"/>
                </a:solidFill>
              </a:rPr>
              <a:t>Firstname</a:t>
            </a:r>
            <a:endParaRPr sz="2000">
              <a:solidFill>
                <a:srgbClr val="FF0000"/>
              </a:solidFill>
            </a:endParaRPr>
          </a:p>
        </p:txBody>
      </p:sp>
      <p:sp>
        <p:nvSpPr>
          <p:cNvPr id="355" name="Google Shape;355;p44"/>
          <p:cNvSpPr txBox="1"/>
          <p:nvPr>
            <p:ph idx="4294967295" type="body"/>
          </p:nvPr>
        </p:nvSpPr>
        <p:spPr>
          <a:xfrm>
            <a:off x="61377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sp>
        <p:nvSpPr>
          <p:cNvPr id="356" name="Google Shape;356;p44"/>
          <p:cNvSpPr txBox="1"/>
          <p:nvPr>
            <p:ph idx="4294967295" type="body"/>
          </p:nvPr>
        </p:nvSpPr>
        <p:spPr>
          <a:xfrm>
            <a:off x="4806625" y="165849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Cilitaspic tetur aut eatetusapid est enimos non postis nulla quis et quibus </a:t>
            </a:r>
            <a:endParaRPr sz="1200">
              <a:solidFill>
                <a:srgbClr val="FF3C00"/>
              </a:solidFill>
            </a:endParaRPr>
          </a:p>
          <a:p>
            <a:pPr indent="-304800" lvl="0" marL="457200" rtl="0" algn="l">
              <a:lnSpc>
                <a:spcPct val="100000"/>
              </a:lnSpc>
              <a:spcBef>
                <a:spcPts val="800"/>
              </a:spcBef>
              <a:spcAft>
                <a:spcPts val="0"/>
              </a:spcAft>
              <a:buClr>
                <a:schemeClr val="dk1"/>
              </a:buClr>
              <a:buSzPts val="1200"/>
              <a:buChar char="■"/>
            </a:pPr>
            <a:r>
              <a:rPr lang="en" sz="1200">
                <a:solidFill>
                  <a:srgbClr val="FF3C00"/>
                </a:solidFill>
              </a:rPr>
              <a:t>Xerum sumquo vit velignis numenih itatem era nos ad quam quis eatendu ilitaspic tetur aut eatetusapid est</a:t>
            </a:r>
            <a:endParaRPr sz="1200">
              <a:solidFill>
                <a:srgbClr val="FF3C00"/>
              </a:solidFill>
            </a:endParaRPr>
          </a:p>
          <a:p>
            <a:pPr indent="-304800" lvl="0" marL="457200" rtl="0" algn="l">
              <a:lnSpc>
                <a:spcPct val="100000"/>
              </a:lnSpc>
              <a:spcBef>
                <a:spcPts val="800"/>
              </a:spcBef>
              <a:spcAft>
                <a:spcPts val="800"/>
              </a:spcAft>
              <a:buClr>
                <a:schemeClr val="dk1"/>
              </a:buClr>
              <a:buSzPts val="1200"/>
              <a:buChar char="■"/>
            </a:pPr>
            <a:r>
              <a:rPr lang="en" sz="1200">
                <a:solidFill>
                  <a:srgbClr val="FF3C00"/>
                </a:solidFill>
              </a:rPr>
              <a:t>Volumenimos non postis nulla quis et quibus ilitaspic tetur aut eatetusapid est</a:t>
            </a:r>
            <a:endParaRPr sz="1200">
              <a:solidFill>
                <a:srgbClr val="FF3C00"/>
              </a:solidFill>
            </a:endParaRPr>
          </a:p>
        </p:txBody>
      </p:sp>
      <p:cxnSp>
        <p:nvCxnSpPr>
          <p:cNvPr id="357" name="Google Shape;357;p44"/>
          <p:cNvCxnSpPr/>
          <p:nvPr/>
        </p:nvCxnSpPr>
        <p:spPr>
          <a:xfrm>
            <a:off x="508120" y="883355"/>
            <a:ext cx="22041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mc:AlternateContent>
    <mc:Choice Requires="p14">
      <p:transition spd="slow" p14:dur="10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361" name="Shape 361"/>
        <p:cNvGrpSpPr/>
        <p:nvPr/>
      </p:nvGrpSpPr>
      <p:grpSpPr>
        <a:xfrm>
          <a:off x="0" y="0"/>
          <a:ext cx="0" cy="0"/>
          <a:chOff x="0" y="0"/>
          <a:chExt cx="0" cy="0"/>
        </a:xfrm>
      </p:grpSpPr>
      <p:sp>
        <p:nvSpPr>
          <p:cNvPr id="362" name="Google Shape;362;p45"/>
          <p:cNvSpPr txBox="1"/>
          <p:nvPr>
            <p:ph idx="4294967295" type="title"/>
          </p:nvPr>
        </p:nvSpPr>
        <p:spPr>
          <a:xfrm>
            <a:off x="2000250" y="1700108"/>
            <a:ext cx="5143500" cy="5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0FFDC"/>
                </a:solidFill>
              </a:rPr>
              <a:t>LEAD DEFINITIONS</a:t>
            </a:r>
            <a:endParaRPr sz="2400">
              <a:solidFill>
                <a:srgbClr val="40FFDC"/>
              </a:solidFill>
            </a:endParaRPr>
          </a:p>
        </p:txBody>
      </p:sp>
      <p:sp>
        <p:nvSpPr>
          <p:cNvPr id="363" name="Google Shape;363;p45"/>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45"/>
          <p:cNvSpPr txBox="1"/>
          <p:nvPr>
            <p:ph idx="4294967295" type="title"/>
          </p:nvPr>
        </p:nvSpPr>
        <p:spPr>
          <a:xfrm>
            <a:off x="1648800" y="2269200"/>
            <a:ext cx="5846400" cy="1174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400">
                <a:solidFill>
                  <a:srgbClr val="FFFFFF"/>
                </a:solidFill>
              </a:rPr>
              <a:t>A critical part of aligning sales and marketing is ensuring that both teams view leads throughout the funnel with the same lens. Doing so allows marketing and sales to coordinate activity and consistently measure performance of that activity.</a:t>
            </a:r>
            <a:endParaRPr sz="14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6"/>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370" name="Google Shape;370;p46"/>
          <p:cNvSpPr txBox="1"/>
          <p:nvPr>
            <p:ph idx="1" type="body"/>
          </p:nvPr>
        </p:nvSpPr>
        <p:spPr>
          <a:xfrm>
            <a:off x="2101075" y="1798825"/>
            <a:ext cx="5042700" cy="25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r>
              <a:rPr lang="en" u="sng">
                <a:solidFill>
                  <a:schemeClr val="hlink"/>
                </a:solidFill>
                <a:hlinkClick r:id="rId3"/>
              </a:rPr>
              <a:t>Developing a Lead Qualification Framework</a:t>
            </a:r>
            <a:endParaRPr/>
          </a:p>
          <a:p>
            <a:pPr indent="0" lvl="0" marL="0" rtl="0" algn="l">
              <a:spcBef>
                <a:spcPts val="1600"/>
              </a:spcBef>
              <a:spcAft>
                <a:spcPts val="0"/>
              </a:spcAft>
              <a:buNone/>
            </a:pPr>
            <a:r>
              <a:rPr lang="en" u="sng">
                <a:solidFill>
                  <a:schemeClr val="hlink"/>
                </a:solidFill>
                <a:hlinkClick r:id="rId4"/>
              </a:rPr>
              <a:t>Understanding CRM Deal Stages and How to Align Them With Your Sales Process</a:t>
            </a:r>
            <a:endParaRPr/>
          </a:p>
          <a:p>
            <a:pPr indent="0" lvl="0" marL="0" rtl="0" algn="l">
              <a:spcBef>
                <a:spcPts val="1600"/>
              </a:spcBef>
              <a:spcAft>
                <a:spcPts val="1600"/>
              </a:spcAft>
              <a:buNone/>
            </a:pPr>
            <a:r>
              <a:rPr lang="en" u="sng">
                <a:solidFill>
                  <a:schemeClr val="hlink"/>
                </a:solidFill>
                <a:hlinkClick r:id="rId5"/>
              </a:rPr>
              <a:t>Handing Leads Off to Sales &amp; the MQL vs SQL Difference</a:t>
            </a:r>
            <a:endParaRPr/>
          </a:p>
        </p:txBody>
      </p:sp>
      <p:sp>
        <p:nvSpPr>
          <p:cNvPr id="371" name="Google Shape;371;p46"/>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2" name="Google Shape;372;p46"/>
          <p:cNvSpPr txBox="1"/>
          <p:nvPr>
            <p:ph idx="2" type="body"/>
          </p:nvPr>
        </p:nvSpPr>
        <p:spPr>
          <a:xfrm>
            <a:off x="739050" y="1798825"/>
            <a:ext cx="1383300" cy="2525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br>
              <a:rPr lang="en"/>
            </a:br>
            <a:r>
              <a:rPr lang="en"/>
              <a:t>Training:</a:t>
            </a:r>
            <a:endParaRPr/>
          </a:p>
          <a:p>
            <a:pPr indent="0" lvl="0" marL="0" rtl="0" algn="r">
              <a:spcBef>
                <a:spcPts val="1600"/>
              </a:spcBef>
              <a:spcAft>
                <a:spcPts val="0"/>
              </a:spcAft>
              <a:buNone/>
            </a:pPr>
            <a:r>
              <a:rPr lang="en"/>
              <a:t>Training:</a:t>
            </a:r>
            <a:endParaRPr/>
          </a:p>
          <a:p>
            <a:pPr indent="0" lvl="0" marL="0" rtl="0" algn="r">
              <a:spcBef>
                <a:spcPts val="1600"/>
              </a:spcBef>
              <a:spcAft>
                <a:spcPts val="1600"/>
              </a:spcAft>
              <a:buNone/>
            </a:pPr>
            <a:br>
              <a:rPr lang="en"/>
            </a:br>
            <a:r>
              <a:rPr lang="en"/>
              <a:t>Blog: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7"/>
          <p:cNvSpPr txBox="1"/>
          <p:nvPr>
            <p:ph idx="4294967295" type="title"/>
          </p:nvPr>
        </p:nvSpPr>
        <p:spPr>
          <a:xfrm>
            <a:off x="397904" y="408459"/>
            <a:ext cx="21678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Lead Funnel</a:t>
            </a:r>
            <a:endParaRPr sz="2000"/>
          </a:p>
        </p:txBody>
      </p:sp>
      <p:cxnSp>
        <p:nvCxnSpPr>
          <p:cNvPr id="378" name="Google Shape;378;p47"/>
          <p:cNvCxnSpPr/>
          <p:nvPr/>
        </p:nvCxnSpPr>
        <p:spPr>
          <a:xfrm>
            <a:off x="508120" y="883355"/>
            <a:ext cx="1447200" cy="0"/>
          </a:xfrm>
          <a:prstGeom prst="straightConnector1">
            <a:avLst/>
          </a:prstGeom>
          <a:noFill/>
          <a:ln cap="flat" cmpd="sng" w="9525">
            <a:solidFill>
              <a:srgbClr val="000000"/>
            </a:solidFill>
            <a:prstDash val="solid"/>
            <a:round/>
            <a:headEnd len="med" w="med" type="none"/>
            <a:tailEnd len="med" w="med" type="none"/>
          </a:ln>
        </p:spPr>
      </p:cxnSp>
      <p:sp>
        <p:nvSpPr>
          <p:cNvPr id="379" name="Google Shape;379;p47"/>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47"/>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Lead Definitions</a:t>
            </a:r>
            <a:endParaRPr sz="900"/>
          </a:p>
        </p:txBody>
      </p:sp>
      <p:cxnSp>
        <p:nvCxnSpPr>
          <p:cNvPr id="381" name="Google Shape;381;p47"/>
          <p:cNvCxnSpPr/>
          <p:nvPr/>
        </p:nvCxnSpPr>
        <p:spPr>
          <a:xfrm>
            <a:off x="196021" y="225575"/>
            <a:ext cx="431100" cy="0"/>
          </a:xfrm>
          <a:prstGeom prst="straightConnector1">
            <a:avLst/>
          </a:prstGeom>
          <a:noFill/>
          <a:ln cap="flat" cmpd="sng" w="28575">
            <a:solidFill>
              <a:srgbClr val="40FFDC"/>
            </a:solidFill>
            <a:prstDash val="solid"/>
            <a:round/>
            <a:headEnd len="med" w="med" type="none"/>
            <a:tailEnd len="med" w="med" type="none"/>
          </a:ln>
        </p:spPr>
      </p:cxnSp>
      <p:sp>
        <p:nvSpPr>
          <p:cNvPr id="382" name="Google Shape;382;p47"/>
          <p:cNvSpPr/>
          <p:nvPr/>
        </p:nvSpPr>
        <p:spPr>
          <a:xfrm>
            <a:off x="515115" y="1693436"/>
            <a:ext cx="1447200" cy="291000"/>
          </a:xfrm>
          <a:prstGeom prst="homePlat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Medium"/>
                <a:ea typeface="Raleway Medium"/>
                <a:cs typeface="Raleway Medium"/>
                <a:sym typeface="Raleway Medium"/>
              </a:rPr>
              <a:t>SUBSCRIBER</a:t>
            </a:r>
            <a:endParaRPr sz="1200">
              <a:solidFill>
                <a:srgbClr val="FFFFFF"/>
              </a:solidFill>
              <a:latin typeface="Raleway Medium"/>
              <a:ea typeface="Raleway Medium"/>
              <a:cs typeface="Raleway Medium"/>
              <a:sym typeface="Raleway Medium"/>
            </a:endParaRPr>
          </a:p>
        </p:txBody>
      </p:sp>
      <p:sp>
        <p:nvSpPr>
          <p:cNvPr id="383" name="Google Shape;383;p47"/>
          <p:cNvSpPr/>
          <p:nvPr/>
        </p:nvSpPr>
        <p:spPr>
          <a:xfrm>
            <a:off x="511185" y="1984426"/>
            <a:ext cx="1304700" cy="2670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Has enrolled in a blog or resource subscription.</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sz="1000">
              <a:solidFill>
                <a:srgbClr val="FF0000"/>
              </a:solidFill>
              <a:latin typeface="Raleway Medium"/>
              <a:ea typeface="Raleway Medium"/>
              <a:cs typeface="Raleway Medium"/>
              <a:sym typeface="Raleway Medium"/>
            </a:endParaRPr>
          </a:p>
        </p:txBody>
      </p:sp>
      <p:sp>
        <p:nvSpPr>
          <p:cNvPr id="384" name="Google Shape;384;p47"/>
          <p:cNvSpPr/>
          <p:nvPr/>
        </p:nvSpPr>
        <p:spPr>
          <a:xfrm>
            <a:off x="1874835" y="1693436"/>
            <a:ext cx="1447200" cy="291000"/>
          </a:xfrm>
          <a:prstGeom prst="chevron">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Medium"/>
                <a:ea typeface="Raleway Medium"/>
                <a:cs typeface="Raleway Medium"/>
                <a:sym typeface="Raleway Medium"/>
              </a:rPr>
              <a:t>LEAD</a:t>
            </a:r>
            <a:endParaRPr/>
          </a:p>
        </p:txBody>
      </p:sp>
      <p:sp>
        <p:nvSpPr>
          <p:cNvPr id="385" name="Google Shape;385;p47"/>
          <p:cNvSpPr/>
          <p:nvPr/>
        </p:nvSpPr>
        <p:spPr>
          <a:xfrm>
            <a:off x="1873490" y="1984426"/>
            <a:ext cx="1304700" cy="2670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Has completed a non-decision stage form on the website but not yet provided their phone number or pain point.</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quis nostrud exercitation</a:t>
            </a:r>
            <a:endParaRPr sz="1000">
              <a:solidFill>
                <a:srgbClr val="FF0000"/>
              </a:solidFill>
              <a:latin typeface="Raleway Medium"/>
              <a:ea typeface="Raleway Medium"/>
              <a:cs typeface="Raleway Medium"/>
              <a:sym typeface="Raleway Medium"/>
            </a:endParaRPr>
          </a:p>
        </p:txBody>
      </p:sp>
      <p:sp>
        <p:nvSpPr>
          <p:cNvPr id="386" name="Google Shape;386;p47"/>
          <p:cNvSpPr/>
          <p:nvPr/>
        </p:nvSpPr>
        <p:spPr>
          <a:xfrm>
            <a:off x="3234555" y="1693436"/>
            <a:ext cx="1447200" cy="291000"/>
          </a:xfrm>
          <a:prstGeom prst="chevron">
            <a:avLst>
              <a:gd fmla="val 50000" name="adj"/>
            </a:avLst>
          </a:prstGeom>
          <a:solidFill>
            <a:srgbClr val="40FF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MQL</a:t>
            </a:r>
            <a:endParaRPr/>
          </a:p>
        </p:txBody>
      </p:sp>
      <p:sp>
        <p:nvSpPr>
          <p:cNvPr id="387" name="Google Shape;387;p47"/>
          <p:cNvSpPr/>
          <p:nvPr/>
        </p:nvSpPr>
        <p:spPr>
          <a:xfrm>
            <a:off x="3235795" y="1984426"/>
            <a:ext cx="1304700" cy="2670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FF0000"/>
                </a:solidFill>
                <a:latin typeface="Raleway Medium"/>
                <a:ea typeface="Raleway Medium"/>
                <a:cs typeface="Raleway Medium"/>
                <a:sym typeface="Raleway Medium"/>
              </a:rPr>
              <a:t>Has completed a non-decision stage form on the website and provided their phone number or pain point.</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Lorem ipsum dolor sit amet, </a:t>
            </a:r>
            <a:endParaRPr sz="1000">
              <a:solidFill>
                <a:srgbClr val="FF0000"/>
              </a:solidFill>
              <a:latin typeface="Raleway Medium"/>
              <a:ea typeface="Raleway Medium"/>
              <a:cs typeface="Raleway Medium"/>
              <a:sym typeface="Raleway Medium"/>
            </a:endParaRPr>
          </a:p>
        </p:txBody>
      </p:sp>
      <p:sp>
        <p:nvSpPr>
          <p:cNvPr id="388" name="Google Shape;388;p47"/>
          <p:cNvSpPr/>
          <p:nvPr/>
        </p:nvSpPr>
        <p:spPr>
          <a:xfrm>
            <a:off x="4594275" y="1693436"/>
            <a:ext cx="1330500" cy="291000"/>
          </a:xfrm>
          <a:prstGeom prst="chevron">
            <a:avLst>
              <a:gd fmla="val 50000" name="adj"/>
            </a:avLst>
          </a:prstGeom>
          <a:solidFill>
            <a:srgbClr val="40FF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SQL</a:t>
            </a:r>
            <a:endParaRPr/>
          </a:p>
        </p:txBody>
      </p:sp>
      <p:sp>
        <p:nvSpPr>
          <p:cNvPr id="389" name="Google Shape;389;p47"/>
          <p:cNvSpPr/>
          <p:nvPr/>
        </p:nvSpPr>
        <p:spPr>
          <a:xfrm>
            <a:off x="4598100" y="1984425"/>
            <a:ext cx="1181700" cy="2670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FF0000"/>
                </a:solidFill>
                <a:latin typeface="Raleway Medium"/>
                <a:ea typeface="Raleway Medium"/>
                <a:cs typeface="Raleway Medium"/>
                <a:sym typeface="Raleway Medium"/>
              </a:rPr>
              <a:t>Has completed a decision stage demo form on the website.</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000">
                <a:solidFill>
                  <a:srgbClr val="FF0000"/>
                </a:solidFill>
                <a:latin typeface="Raleway Medium"/>
                <a:ea typeface="Raleway Medium"/>
                <a:cs typeface="Raleway Medium"/>
                <a:sym typeface="Raleway Medium"/>
              </a:rPr>
              <a:t>tempor incididunt ut labore et dolore magna aliqua. Ut enim ad </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sz="1000">
              <a:solidFill>
                <a:srgbClr val="FF0000"/>
              </a:solidFill>
              <a:latin typeface="Raleway Medium"/>
              <a:ea typeface="Raleway Medium"/>
              <a:cs typeface="Raleway Medium"/>
              <a:sym typeface="Raleway Medium"/>
            </a:endParaRPr>
          </a:p>
        </p:txBody>
      </p:sp>
      <p:sp>
        <p:nvSpPr>
          <p:cNvPr id="390" name="Google Shape;390;p47"/>
          <p:cNvSpPr/>
          <p:nvPr/>
        </p:nvSpPr>
        <p:spPr>
          <a:xfrm>
            <a:off x="5837295" y="1693436"/>
            <a:ext cx="1552200" cy="291000"/>
          </a:xfrm>
          <a:prstGeom prst="chevron">
            <a:avLst>
              <a:gd fmla="val 50000" name="adj"/>
            </a:avLst>
          </a:prstGeom>
          <a:solidFill>
            <a:srgbClr val="40FF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OPPORTUNITY</a:t>
            </a:r>
            <a:endParaRPr/>
          </a:p>
        </p:txBody>
      </p:sp>
      <p:sp>
        <p:nvSpPr>
          <p:cNvPr id="391" name="Google Shape;391;p47"/>
          <p:cNvSpPr/>
          <p:nvPr/>
        </p:nvSpPr>
        <p:spPr>
          <a:xfrm>
            <a:off x="5837405" y="1984425"/>
            <a:ext cx="1407000" cy="2670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Rep has collected all required information to turn the contact into an opportunity.</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quis nostrud exercitation ullamco laboris nisi ut aliquip ex ea commodo </a:t>
            </a:r>
            <a:endParaRPr sz="1000">
              <a:solidFill>
                <a:srgbClr val="FF0000"/>
              </a:solidFill>
              <a:latin typeface="Raleway Medium"/>
              <a:ea typeface="Raleway Medium"/>
              <a:cs typeface="Raleway Medium"/>
              <a:sym typeface="Raleway Medium"/>
            </a:endParaRPr>
          </a:p>
        </p:txBody>
      </p:sp>
      <p:sp>
        <p:nvSpPr>
          <p:cNvPr id="392" name="Google Shape;392;p47"/>
          <p:cNvSpPr/>
          <p:nvPr/>
        </p:nvSpPr>
        <p:spPr>
          <a:xfrm>
            <a:off x="7302010" y="1984426"/>
            <a:ext cx="1330800" cy="2670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Rep has manually turned the contact into a customer by closing the opportunity. The rep must have initiated the onboarding process for this to occur.</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sz="1000">
              <a:solidFill>
                <a:srgbClr val="FF0000"/>
              </a:solidFill>
              <a:latin typeface="Raleway Medium"/>
              <a:ea typeface="Raleway Medium"/>
              <a:cs typeface="Raleway Medium"/>
              <a:sym typeface="Raleway Medium"/>
            </a:endParaRPr>
          </a:p>
        </p:txBody>
      </p:sp>
      <p:grpSp>
        <p:nvGrpSpPr>
          <p:cNvPr id="393" name="Google Shape;393;p47"/>
          <p:cNvGrpSpPr/>
          <p:nvPr/>
        </p:nvGrpSpPr>
        <p:grpSpPr>
          <a:xfrm>
            <a:off x="7302015" y="1693436"/>
            <a:ext cx="1330800" cy="291000"/>
            <a:chOff x="7302015" y="1693436"/>
            <a:chExt cx="1330800" cy="291000"/>
          </a:xfrm>
        </p:grpSpPr>
        <p:sp>
          <p:nvSpPr>
            <p:cNvPr id="394" name="Google Shape;394;p47"/>
            <p:cNvSpPr/>
            <p:nvPr/>
          </p:nvSpPr>
          <p:spPr>
            <a:xfrm>
              <a:off x="7302015" y="1693436"/>
              <a:ext cx="1330800" cy="291000"/>
            </a:xfrm>
            <a:prstGeom prst="chevron">
              <a:avLst>
                <a:gd fmla="val 50000" name="adj"/>
              </a:avLst>
            </a:prstGeom>
            <a:solidFill>
              <a:srgbClr val="FFF100">
                <a:alpha val="9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CUSTOMER</a:t>
              </a:r>
              <a:endParaRPr/>
            </a:p>
          </p:txBody>
        </p:sp>
        <p:sp>
          <p:nvSpPr>
            <p:cNvPr id="395" name="Google Shape;395;p47"/>
            <p:cNvSpPr/>
            <p:nvPr/>
          </p:nvSpPr>
          <p:spPr>
            <a:xfrm>
              <a:off x="8419497" y="1693436"/>
              <a:ext cx="213300" cy="291000"/>
            </a:xfrm>
            <a:prstGeom prst="rect">
              <a:avLst/>
            </a:prstGeom>
            <a:solidFill>
              <a:srgbClr val="FFF100">
                <a:alpha val="92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47"/>
          <p:cNvSpPr txBox="1"/>
          <p:nvPr>
            <p:ph idx="4294967295" type="body"/>
          </p:nvPr>
        </p:nvSpPr>
        <p:spPr>
          <a:xfrm>
            <a:off x="397900" y="934625"/>
            <a:ext cx="8235000" cy="59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1"/>
                </a:solidFill>
              </a:rPr>
              <a:t>Within HubSpot, the lead funnel is primarily tracked through a property known as lifecycle stage. In this section, you’ll find details on what this means for your sales process.</a:t>
            </a:r>
            <a:endParaRPr sz="1200"/>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400" name="Shape 400"/>
        <p:cNvGrpSpPr/>
        <p:nvPr/>
      </p:nvGrpSpPr>
      <p:grpSpPr>
        <a:xfrm>
          <a:off x="0" y="0"/>
          <a:ext cx="0" cy="0"/>
          <a:chOff x="0" y="0"/>
          <a:chExt cx="0" cy="0"/>
        </a:xfrm>
      </p:grpSpPr>
      <p:sp>
        <p:nvSpPr>
          <p:cNvPr id="401" name="Google Shape;401;p48"/>
          <p:cNvSpPr txBox="1"/>
          <p:nvPr>
            <p:ph idx="4294967295" type="title"/>
          </p:nvPr>
        </p:nvSpPr>
        <p:spPr>
          <a:xfrm>
            <a:off x="2000250" y="1700108"/>
            <a:ext cx="5143500" cy="569100"/>
          </a:xfrm>
          <a:prstGeom prst="rect">
            <a:avLst/>
          </a:prstGeom>
        </p:spPr>
        <p:txBody>
          <a:bodyPr anchorCtr="0" anchor="t" bIns="91425" lIns="91425" spcFirstLastPara="1" rIns="91425" wrap="square" tIns="91425">
            <a:noAutofit/>
          </a:bodyPr>
          <a:lstStyle/>
          <a:p>
            <a:pPr indent="457200" lvl="0" marL="0" rtl="0" algn="ctr">
              <a:spcBef>
                <a:spcPts val="0"/>
              </a:spcBef>
              <a:spcAft>
                <a:spcPts val="0"/>
              </a:spcAft>
              <a:buNone/>
            </a:pPr>
            <a:r>
              <a:rPr lang="en" sz="2400">
                <a:solidFill>
                  <a:srgbClr val="40FFDC"/>
                </a:solidFill>
              </a:rPr>
              <a:t>DEAL FUNNEL</a:t>
            </a:r>
            <a:endParaRPr sz="2400">
              <a:solidFill>
                <a:srgbClr val="40FFDC"/>
              </a:solidFill>
            </a:endParaRPr>
          </a:p>
        </p:txBody>
      </p:sp>
      <p:sp>
        <p:nvSpPr>
          <p:cNvPr id="402" name="Google Shape;402;p48"/>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3" name="Google Shape;403;p48"/>
          <p:cNvSpPr txBox="1"/>
          <p:nvPr>
            <p:ph idx="4294967295" type="title"/>
          </p:nvPr>
        </p:nvSpPr>
        <p:spPr>
          <a:xfrm>
            <a:off x="1648800" y="2269200"/>
            <a:ext cx="5846400" cy="1174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400">
                <a:solidFill>
                  <a:srgbClr val="FFFFFF"/>
                </a:solidFill>
              </a:rPr>
              <a:t>Now that you know how you will define and qualify your leads, you should look at how you expect contacts to move down the deal funnel. This will help you forecast your pipeline and outline the steps you need to take at each stage of the funnel. We’ve provided spaces for you to fill in with goals and actions.</a:t>
            </a:r>
            <a:endParaRPr sz="14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9"/>
          <p:cNvSpPr txBox="1"/>
          <p:nvPr>
            <p:ph idx="4294967295" type="body"/>
          </p:nvPr>
        </p:nvSpPr>
        <p:spPr>
          <a:xfrm>
            <a:off x="397900" y="934625"/>
            <a:ext cx="8164500" cy="6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1"/>
                </a:solidFill>
              </a:rPr>
              <a:t>While the lead funnel provides you a picture of your entire marketing and sales pipeline, the deal funnel helps you track and view any real revenue opportunities in the pipeline. It is tracked through HubSpot CRM Deals.</a:t>
            </a:r>
            <a:endParaRPr sz="1200">
              <a:solidFill>
                <a:schemeClr val="dk1"/>
              </a:solidFill>
            </a:endParaRPr>
          </a:p>
        </p:txBody>
      </p:sp>
      <p:sp>
        <p:nvSpPr>
          <p:cNvPr id="409" name="Google Shape;409;p49"/>
          <p:cNvSpPr/>
          <p:nvPr/>
        </p:nvSpPr>
        <p:spPr>
          <a:xfrm>
            <a:off x="973800" y="1916000"/>
            <a:ext cx="2167800" cy="1090800"/>
          </a:xfrm>
          <a:prstGeom prst="homePlat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9"/>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1" name="Google Shape;411;p49"/>
          <p:cNvSpPr txBox="1"/>
          <p:nvPr>
            <p:ph idx="4294967295" type="title"/>
          </p:nvPr>
        </p:nvSpPr>
        <p:spPr>
          <a:xfrm>
            <a:off x="627121" y="80075"/>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Deal Stages</a:t>
            </a:r>
            <a:endParaRPr sz="900"/>
          </a:p>
        </p:txBody>
      </p:sp>
      <p:cxnSp>
        <p:nvCxnSpPr>
          <p:cNvPr id="412" name="Google Shape;412;p49"/>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413" name="Google Shape;413;p49"/>
          <p:cNvSpPr txBox="1"/>
          <p:nvPr>
            <p:ph idx="4294967295" type="body"/>
          </p:nvPr>
        </p:nvSpPr>
        <p:spPr>
          <a:xfrm>
            <a:off x="973800" y="2497275"/>
            <a:ext cx="1733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APPOINTMENT </a:t>
            </a:r>
            <a:br>
              <a:rPr lang="en" sz="1000">
                <a:solidFill>
                  <a:srgbClr val="657573"/>
                </a:solidFill>
              </a:rPr>
            </a:br>
            <a:r>
              <a:rPr lang="en" sz="1000">
                <a:solidFill>
                  <a:srgbClr val="657573"/>
                </a:solidFill>
              </a:rPr>
              <a:t>SCHEDULED</a:t>
            </a:r>
            <a:endParaRPr sz="1000">
              <a:solidFill>
                <a:srgbClr val="657573"/>
              </a:solidFill>
            </a:endParaRPr>
          </a:p>
        </p:txBody>
      </p:sp>
      <p:sp>
        <p:nvSpPr>
          <p:cNvPr id="414" name="Google Shape;414;p49"/>
          <p:cNvSpPr txBox="1"/>
          <p:nvPr>
            <p:ph idx="4294967295" type="body"/>
          </p:nvPr>
        </p:nvSpPr>
        <p:spPr>
          <a:xfrm>
            <a:off x="1050000" y="1894048"/>
            <a:ext cx="17337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20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
        <p:nvSpPr>
          <p:cNvPr id="415" name="Google Shape;415;p49"/>
          <p:cNvSpPr/>
          <p:nvPr/>
        </p:nvSpPr>
        <p:spPr>
          <a:xfrm>
            <a:off x="2719167" y="1916000"/>
            <a:ext cx="2167800" cy="10908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9"/>
          <p:cNvSpPr txBox="1"/>
          <p:nvPr>
            <p:ph idx="4294967295" type="body"/>
          </p:nvPr>
        </p:nvSpPr>
        <p:spPr>
          <a:xfrm>
            <a:off x="3031375" y="2497276"/>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QUALIFIED </a:t>
            </a:r>
            <a:br>
              <a:rPr lang="en" sz="1000">
                <a:solidFill>
                  <a:srgbClr val="657573"/>
                </a:solidFill>
              </a:rPr>
            </a:br>
            <a:r>
              <a:rPr lang="en" sz="1000">
                <a:solidFill>
                  <a:srgbClr val="657573"/>
                </a:solidFill>
              </a:rPr>
              <a:t>TO BUY</a:t>
            </a:r>
            <a:endParaRPr sz="1000">
              <a:solidFill>
                <a:srgbClr val="657573"/>
              </a:solidFill>
            </a:endParaRPr>
          </a:p>
        </p:txBody>
      </p:sp>
      <p:sp>
        <p:nvSpPr>
          <p:cNvPr id="417" name="Google Shape;417;p49"/>
          <p:cNvSpPr txBox="1"/>
          <p:nvPr>
            <p:ph idx="4294967295" type="body"/>
          </p:nvPr>
        </p:nvSpPr>
        <p:spPr>
          <a:xfrm>
            <a:off x="3107575" y="1894050"/>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4</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
        <p:nvSpPr>
          <p:cNvPr id="418" name="Google Shape;418;p49"/>
          <p:cNvSpPr/>
          <p:nvPr/>
        </p:nvSpPr>
        <p:spPr>
          <a:xfrm>
            <a:off x="4464533" y="1916000"/>
            <a:ext cx="2167800" cy="10908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9"/>
          <p:cNvSpPr txBox="1"/>
          <p:nvPr>
            <p:ph idx="4294967295" type="body"/>
          </p:nvPr>
        </p:nvSpPr>
        <p:spPr>
          <a:xfrm>
            <a:off x="4792575" y="2497276"/>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PRESENTATION SCHEDULED</a:t>
            </a:r>
            <a:endParaRPr sz="1000">
              <a:solidFill>
                <a:srgbClr val="657573"/>
              </a:solidFill>
            </a:endParaRPr>
          </a:p>
        </p:txBody>
      </p:sp>
      <p:sp>
        <p:nvSpPr>
          <p:cNvPr id="420" name="Google Shape;420;p49"/>
          <p:cNvSpPr txBox="1"/>
          <p:nvPr>
            <p:ph idx="4294967295" type="body"/>
          </p:nvPr>
        </p:nvSpPr>
        <p:spPr>
          <a:xfrm>
            <a:off x="4868775" y="1894050"/>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6</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
        <p:nvSpPr>
          <p:cNvPr id="421" name="Google Shape;421;p49"/>
          <p:cNvSpPr/>
          <p:nvPr/>
        </p:nvSpPr>
        <p:spPr>
          <a:xfrm>
            <a:off x="6209900" y="1916000"/>
            <a:ext cx="2167800" cy="10908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9"/>
          <p:cNvSpPr txBox="1"/>
          <p:nvPr>
            <p:ph idx="4294967295" type="body"/>
          </p:nvPr>
        </p:nvSpPr>
        <p:spPr>
          <a:xfrm>
            <a:off x="6547641" y="2497276"/>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DECISION MAKER BOUGHT-IN</a:t>
            </a:r>
            <a:endParaRPr sz="1000">
              <a:solidFill>
                <a:srgbClr val="657573"/>
              </a:solidFill>
            </a:endParaRPr>
          </a:p>
        </p:txBody>
      </p:sp>
      <p:sp>
        <p:nvSpPr>
          <p:cNvPr id="423" name="Google Shape;423;p49"/>
          <p:cNvSpPr txBox="1"/>
          <p:nvPr>
            <p:ph idx="4294967295" type="body"/>
          </p:nvPr>
        </p:nvSpPr>
        <p:spPr>
          <a:xfrm>
            <a:off x="6623841" y="1894050"/>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8</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grpSp>
        <p:nvGrpSpPr>
          <p:cNvPr id="424" name="Google Shape;424;p49"/>
          <p:cNvGrpSpPr/>
          <p:nvPr/>
        </p:nvGrpSpPr>
        <p:grpSpPr>
          <a:xfrm>
            <a:off x="5334913" y="3336875"/>
            <a:ext cx="2167900" cy="1090875"/>
            <a:chOff x="5231163" y="2971925"/>
            <a:chExt cx="2167900" cy="1090875"/>
          </a:xfrm>
        </p:grpSpPr>
        <p:sp>
          <p:nvSpPr>
            <p:cNvPr id="425" name="Google Shape;425;p49"/>
            <p:cNvSpPr/>
            <p:nvPr/>
          </p:nvSpPr>
          <p:spPr>
            <a:xfrm>
              <a:off x="6731863" y="2971925"/>
              <a:ext cx="667200" cy="10908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9"/>
            <p:cNvSpPr/>
            <p:nvPr/>
          </p:nvSpPr>
          <p:spPr>
            <a:xfrm>
              <a:off x="5231163" y="2972000"/>
              <a:ext cx="2167800" cy="10908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7" name="Google Shape;427;p49"/>
          <p:cNvSpPr txBox="1"/>
          <p:nvPr>
            <p:ph idx="4294967295" type="body"/>
          </p:nvPr>
        </p:nvSpPr>
        <p:spPr>
          <a:xfrm>
            <a:off x="5875088" y="3918226"/>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CLOSED</a:t>
            </a:r>
            <a:br>
              <a:rPr lang="en" sz="1000">
                <a:solidFill>
                  <a:srgbClr val="657573"/>
                </a:solidFill>
              </a:rPr>
            </a:br>
            <a:r>
              <a:rPr b="1" lang="en" sz="1000">
                <a:solidFill>
                  <a:srgbClr val="657573"/>
                </a:solidFill>
                <a:latin typeface="Raleway"/>
                <a:ea typeface="Raleway"/>
                <a:cs typeface="Raleway"/>
                <a:sym typeface="Raleway"/>
              </a:rPr>
              <a:t>LOST</a:t>
            </a:r>
            <a:endParaRPr b="1" sz="1000">
              <a:solidFill>
                <a:srgbClr val="657573"/>
              </a:solidFill>
              <a:latin typeface="Raleway"/>
              <a:ea typeface="Raleway"/>
              <a:cs typeface="Raleway"/>
              <a:sym typeface="Raleway"/>
            </a:endParaRPr>
          </a:p>
        </p:txBody>
      </p:sp>
      <p:sp>
        <p:nvSpPr>
          <p:cNvPr id="428" name="Google Shape;428;p49"/>
          <p:cNvSpPr txBox="1"/>
          <p:nvPr>
            <p:ph idx="4294967295" type="body"/>
          </p:nvPr>
        </p:nvSpPr>
        <p:spPr>
          <a:xfrm>
            <a:off x="5875088" y="3315000"/>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
        <p:nvSpPr>
          <p:cNvPr id="429" name="Google Shape;429;p49"/>
          <p:cNvSpPr/>
          <p:nvPr/>
        </p:nvSpPr>
        <p:spPr>
          <a:xfrm>
            <a:off x="1848680" y="3337843"/>
            <a:ext cx="2167800" cy="10908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9"/>
          <p:cNvSpPr txBox="1"/>
          <p:nvPr>
            <p:ph idx="4294967295" type="body"/>
          </p:nvPr>
        </p:nvSpPr>
        <p:spPr>
          <a:xfrm>
            <a:off x="2176722" y="3919119"/>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CONTRACT </a:t>
            </a:r>
            <a:br>
              <a:rPr lang="en" sz="1000">
                <a:solidFill>
                  <a:srgbClr val="657573"/>
                </a:solidFill>
              </a:rPr>
            </a:br>
            <a:r>
              <a:rPr lang="en" sz="1000">
                <a:solidFill>
                  <a:srgbClr val="657573"/>
                </a:solidFill>
              </a:rPr>
              <a:t>SENT</a:t>
            </a:r>
            <a:endParaRPr sz="1000">
              <a:solidFill>
                <a:srgbClr val="657573"/>
              </a:solidFill>
            </a:endParaRPr>
          </a:p>
        </p:txBody>
      </p:sp>
      <p:sp>
        <p:nvSpPr>
          <p:cNvPr id="431" name="Google Shape;431;p49"/>
          <p:cNvSpPr txBox="1"/>
          <p:nvPr>
            <p:ph idx="4294967295" type="body"/>
          </p:nvPr>
        </p:nvSpPr>
        <p:spPr>
          <a:xfrm>
            <a:off x="2252922" y="3315893"/>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9</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
        <p:nvSpPr>
          <p:cNvPr id="432" name="Google Shape;432;p49"/>
          <p:cNvSpPr/>
          <p:nvPr/>
        </p:nvSpPr>
        <p:spPr>
          <a:xfrm>
            <a:off x="3594047" y="3337843"/>
            <a:ext cx="2167800" cy="10908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9"/>
          <p:cNvSpPr txBox="1"/>
          <p:nvPr>
            <p:ph idx="4294967295" type="body"/>
          </p:nvPr>
        </p:nvSpPr>
        <p:spPr>
          <a:xfrm>
            <a:off x="3931788" y="3919119"/>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CLOSED </a:t>
            </a:r>
            <a:br>
              <a:rPr lang="en" sz="1000">
                <a:solidFill>
                  <a:srgbClr val="657573"/>
                </a:solidFill>
              </a:rPr>
            </a:br>
            <a:r>
              <a:rPr b="1" lang="en" sz="1000">
                <a:solidFill>
                  <a:srgbClr val="657573"/>
                </a:solidFill>
                <a:latin typeface="Raleway"/>
                <a:ea typeface="Raleway"/>
                <a:cs typeface="Raleway"/>
                <a:sym typeface="Raleway"/>
              </a:rPr>
              <a:t>WON</a:t>
            </a:r>
            <a:endParaRPr b="1" sz="1000">
              <a:solidFill>
                <a:srgbClr val="657573"/>
              </a:solidFill>
              <a:latin typeface="Raleway"/>
              <a:ea typeface="Raleway"/>
              <a:cs typeface="Raleway"/>
              <a:sym typeface="Raleway"/>
            </a:endParaRPr>
          </a:p>
        </p:txBody>
      </p:sp>
      <p:sp>
        <p:nvSpPr>
          <p:cNvPr id="434" name="Google Shape;434;p49"/>
          <p:cNvSpPr txBox="1"/>
          <p:nvPr>
            <p:ph idx="4294967295" type="body"/>
          </p:nvPr>
        </p:nvSpPr>
        <p:spPr>
          <a:xfrm>
            <a:off x="4007988" y="3315893"/>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10</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
        <p:nvSpPr>
          <p:cNvPr id="435" name="Google Shape;435;p49"/>
          <p:cNvSpPr txBox="1"/>
          <p:nvPr>
            <p:ph idx="4294967295" type="title"/>
          </p:nvPr>
        </p:nvSpPr>
        <p:spPr>
          <a:xfrm>
            <a:off x="397904" y="408459"/>
            <a:ext cx="21678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Deal Funnel</a:t>
            </a:r>
            <a:endParaRPr sz="2000"/>
          </a:p>
        </p:txBody>
      </p:sp>
      <p:cxnSp>
        <p:nvCxnSpPr>
          <p:cNvPr id="436" name="Google Shape;436;p49"/>
          <p:cNvCxnSpPr/>
          <p:nvPr/>
        </p:nvCxnSpPr>
        <p:spPr>
          <a:xfrm>
            <a:off x="508120" y="883355"/>
            <a:ext cx="14133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0"/>
          <p:cNvSpPr/>
          <p:nvPr/>
        </p:nvSpPr>
        <p:spPr>
          <a:xfrm>
            <a:off x="0" y="0"/>
            <a:ext cx="39264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442" name="Google Shape;442;p50"/>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3" name="Google Shape;443;p50"/>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Deal Stages</a:t>
            </a:r>
            <a:endParaRPr sz="900"/>
          </a:p>
        </p:txBody>
      </p:sp>
      <p:cxnSp>
        <p:nvCxnSpPr>
          <p:cNvPr id="444" name="Google Shape;444;p50"/>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445" name="Google Shape;445;p50"/>
          <p:cNvSpPr txBox="1"/>
          <p:nvPr>
            <p:ph idx="4294967295" type="body"/>
          </p:nvPr>
        </p:nvSpPr>
        <p:spPr>
          <a:xfrm>
            <a:off x="4397750" y="1100851"/>
            <a:ext cx="3684300" cy="35805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446" name="Google Shape;446;p50"/>
          <p:cNvSpPr/>
          <p:nvPr/>
        </p:nvSpPr>
        <p:spPr>
          <a:xfrm>
            <a:off x="879300" y="2037325"/>
            <a:ext cx="2167800" cy="1090800"/>
          </a:xfrm>
          <a:prstGeom prst="homePlate">
            <a:avLst>
              <a:gd fmla="val 50000" name="adj"/>
            </a:avLst>
          </a:prstGeom>
          <a:solidFill>
            <a:srgbClr val="FFFFFF"/>
          </a:solidFill>
          <a:ln>
            <a:noFill/>
          </a:ln>
          <a:effectLst>
            <a:outerShdw blurRad="228600" rotWithShape="0" algn="bl" dir="5400000" dist="9525">
              <a:srgbClr val="B7B7B7">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0"/>
          <p:cNvSpPr txBox="1"/>
          <p:nvPr>
            <p:ph idx="4294967295" type="body"/>
          </p:nvPr>
        </p:nvSpPr>
        <p:spPr>
          <a:xfrm>
            <a:off x="879300" y="2618600"/>
            <a:ext cx="1733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APPOINTMENT </a:t>
            </a:r>
            <a:br>
              <a:rPr lang="en" sz="1000">
                <a:solidFill>
                  <a:srgbClr val="657573"/>
                </a:solidFill>
              </a:rPr>
            </a:br>
            <a:r>
              <a:rPr lang="en" sz="1000">
                <a:solidFill>
                  <a:srgbClr val="657573"/>
                </a:solidFill>
              </a:rPr>
              <a:t>SCHEDULED</a:t>
            </a:r>
            <a:endParaRPr sz="1000">
              <a:solidFill>
                <a:srgbClr val="657573"/>
              </a:solidFill>
            </a:endParaRPr>
          </a:p>
        </p:txBody>
      </p:sp>
      <p:sp>
        <p:nvSpPr>
          <p:cNvPr id="448" name="Google Shape;448;p50"/>
          <p:cNvSpPr txBox="1"/>
          <p:nvPr>
            <p:ph idx="4294967295" type="body"/>
          </p:nvPr>
        </p:nvSpPr>
        <p:spPr>
          <a:xfrm>
            <a:off x="955500" y="2015373"/>
            <a:ext cx="17337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20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
        <p:nvSpPr>
          <p:cNvPr id="449" name="Google Shape;449;p50"/>
          <p:cNvSpPr txBox="1"/>
          <p:nvPr>
            <p:ph idx="4294967295" type="title"/>
          </p:nvPr>
        </p:nvSpPr>
        <p:spPr>
          <a:xfrm>
            <a:off x="4522723" y="408450"/>
            <a:ext cx="3131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Appointment Scheduled</a:t>
            </a:r>
            <a:endParaRPr sz="2000"/>
          </a:p>
        </p:txBody>
      </p:sp>
      <p:cxnSp>
        <p:nvCxnSpPr>
          <p:cNvPr id="450" name="Google Shape;450;p50"/>
          <p:cNvCxnSpPr/>
          <p:nvPr/>
        </p:nvCxnSpPr>
        <p:spPr>
          <a:xfrm>
            <a:off x="4632945" y="883355"/>
            <a:ext cx="2730300" cy="0"/>
          </a:xfrm>
          <a:prstGeom prst="straightConnector1">
            <a:avLst/>
          </a:prstGeom>
          <a:noFill/>
          <a:ln cap="flat" cmpd="sng" w="9525">
            <a:solidFill>
              <a:srgbClr val="000000"/>
            </a:solidFill>
            <a:prstDash val="solid"/>
            <a:round/>
            <a:headEnd len="med" w="med" type="none"/>
            <a:tailEnd len="med" w="med" type="none"/>
          </a:ln>
        </p:spPr>
      </p:cxnSp>
      <p:pic>
        <p:nvPicPr>
          <p:cNvPr descr="SmartBug_Logo_FINAL.png" id="451" name="Google Shape;451;p50"/>
          <p:cNvPicPr preferRelativeResize="0"/>
          <p:nvPr/>
        </p:nvPicPr>
        <p:blipFill>
          <a:blip r:embed="rId3">
            <a:alphaModFix/>
          </a:blip>
          <a:stretch>
            <a:fillRect/>
          </a:stretch>
        </p:blipFill>
        <p:spPr>
          <a:xfrm>
            <a:off x="196025" y="4870875"/>
            <a:ext cx="698904" cy="1407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1"/>
          <p:cNvSpPr/>
          <p:nvPr/>
        </p:nvSpPr>
        <p:spPr>
          <a:xfrm>
            <a:off x="0" y="0"/>
            <a:ext cx="39264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457" name="Google Shape;457;p51"/>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8" name="Google Shape;458;p51"/>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Deal Stages</a:t>
            </a:r>
            <a:endParaRPr sz="900"/>
          </a:p>
        </p:txBody>
      </p:sp>
      <p:cxnSp>
        <p:nvCxnSpPr>
          <p:cNvPr id="459" name="Google Shape;459;p51"/>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460" name="Google Shape;460;p51"/>
          <p:cNvSpPr txBox="1"/>
          <p:nvPr>
            <p:ph idx="4294967295" type="body"/>
          </p:nvPr>
        </p:nvSpPr>
        <p:spPr>
          <a:xfrm>
            <a:off x="4397750" y="110084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461" name="Google Shape;461;p51"/>
          <p:cNvSpPr txBox="1"/>
          <p:nvPr>
            <p:ph idx="4294967295" type="title"/>
          </p:nvPr>
        </p:nvSpPr>
        <p:spPr>
          <a:xfrm>
            <a:off x="4522723" y="408450"/>
            <a:ext cx="3131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Qualified to Buy</a:t>
            </a:r>
            <a:endParaRPr sz="2000"/>
          </a:p>
        </p:txBody>
      </p:sp>
      <p:cxnSp>
        <p:nvCxnSpPr>
          <p:cNvPr id="462" name="Google Shape;462;p51"/>
          <p:cNvCxnSpPr/>
          <p:nvPr/>
        </p:nvCxnSpPr>
        <p:spPr>
          <a:xfrm>
            <a:off x="4632945" y="883355"/>
            <a:ext cx="1829100" cy="0"/>
          </a:xfrm>
          <a:prstGeom prst="straightConnector1">
            <a:avLst/>
          </a:prstGeom>
          <a:noFill/>
          <a:ln cap="flat" cmpd="sng" w="9525">
            <a:solidFill>
              <a:srgbClr val="000000"/>
            </a:solidFill>
            <a:prstDash val="solid"/>
            <a:round/>
            <a:headEnd len="med" w="med" type="none"/>
            <a:tailEnd len="med" w="med" type="none"/>
          </a:ln>
        </p:spPr>
      </p:cxnSp>
      <p:pic>
        <p:nvPicPr>
          <p:cNvPr descr="SmartBug_Logo_FINAL.png" id="463" name="Google Shape;463;p51"/>
          <p:cNvPicPr preferRelativeResize="0"/>
          <p:nvPr/>
        </p:nvPicPr>
        <p:blipFill>
          <a:blip r:embed="rId3">
            <a:alphaModFix/>
          </a:blip>
          <a:stretch>
            <a:fillRect/>
          </a:stretch>
        </p:blipFill>
        <p:spPr>
          <a:xfrm>
            <a:off x="196025" y="4870875"/>
            <a:ext cx="698904" cy="140700"/>
          </a:xfrm>
          <a:prstGeom prst="rect">
            <a:avLst/>
          </a:prstGeom>
          <a:noFill/>
          <a:ln>
            <a:noFill/>
          </a:ln>
        </p:spPr>
      </p:pic>
      <p:sp>
        <p:nvSpPr>
          <p:cNvPr id="464" name="Google Shape;464;p51"/>
          <p:cNvSpPr/>
          <p:nvPr/>
        </p:nvSpPr>
        <p:spPr>
          <a:xfrm>
            <a:off x="879292" y="2037325"/>
            <a:ext cx="2167800" cy="1090800"/>
          </a:xfrm>
          <a:prstGeom prst="chevron">
            <a:avLst>
              <a:gd fmla="val 50000" name="adj"/>
            </a:avLst>
          </a:prstGeom>
          <a:solidFill>
            <a:srgbClr val="FFFFFF"/>
          </a:solidFill>
          <a:ln>
            <a:noFill/>
          </a:ln>
          <a:effectLst>
            <a:outerShdw blurRad="242888" rotWithShape="0" algn="bl" dir="5400000" dist="9525">
              <a:srgbClr val="B7B7B7">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1"/>
          <p:cNvSpPr txBox="1"/>
          <p:nvPr>
            <p:ph idx="4294967295" type="body"/>
          </p:nvPr>
        </p:nvSpPr>
        <p:spPr>
          <a:xfrm>
            <a:off x="1191500" y="2618601"/>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QUALIFIED </a:t>
            </a:r>
            <a:br>
              <a:rPr lang="en" sz="1000">
                <a:solidFill>
                  <a:srgbClr val="657573"/>
                </a:solidFill>
              </a:rPr>
            </a:br>
            <a:r>
              <a:rPr lang="en" sz="1000">
                <a:solidFill>
                  <a:srgbClr val="657573"/>
                </a:solidFill>
              </a:rPr>
              <a:t>TO BUY</a:t>
            </a:r>
            <a:endParaRPr sz="1000">
              <a:solidFill>
                <a:srgbClr val="657573"/>
              </a:solidFill>
            </a:endParaRPr>
          </a:p>
        </p:txBody>
      </p:sp>
      <p:sp>
        <p:nvSpPr>
          <p:cNvPr id="466" name="Google Shape;466;p51"/>
          <p:cNvSpPr txBox="1"/>
          <p:nvPr>
            <p:ph idx="4294967295" type="body"/>
          </p:nvPr>
        </p:nvSpPr>
        <p:spPr>
          <a:xfrm>
            <a:off x="1267700" y="2015375"/>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40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2"/>
          <p:cNvSpPr/>
          <p:nvPr/>
        </p:nvSpPr>
        <p:spPr>
          <a:xfrm>
            <a:off x="0" y="0"/>
            <a:ext cx="39264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472" name="Google Shape;472;p52"/>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52"/>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Deal Stages</a:t>
            </a:r>
            <a:endParaRPr sz="900"/>
          </a:p>
        </p:txBody>
      </p:sp>
      <p:cxnSp>
        <p:nvCxnSpPr>
          <p:cNvPr id="474" name="Google Shape;474;p52"/>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475" name="Google Shape;475;p52"/>
          <p:cNvSpPr txBox="1"/>
          <p:nvPr>
            <p:ph idx="4294967295" type="body"/>
          </p:nvPr>
        </p:nvSpPr>
        <p:spPr>
          <a:xfrm>
            <a:off x="4397750" y="110084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476" name="Google Shape;476;p52"/>
          <p:cNvSpPr txBox="1"/>
          <p:nvPr>
            <p:ph idx="4294967295" type="title"/>
          </p:nvPr>
        </p:nvSpPr>
        <p:spPr>
          <a:xfrm>
            <a:off x="4522723" y="408450"/>
            <a:ext cx="3131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Presentation Scheduled</a:t>
            </a:r>
            <a:endParaRPr sz="2000"/>
          </a:p>
        </p:txBody>
      </p:sp>
      <p:cxnSp>
        <p:nvCxnSpPr>
          <p:cNvPr id="477" name="Google Shape;477;p52"/>
          <p:cNvCxnSpPr/>
          <p:nvPr/>
        </p:nvCxnSpPr>
        <p:spPr>
          <a:xfrm>
            <a:off x="4632945" y="883355"/>
            <a:ext cx="2832300" cy="0"/>
          </a:xfrm>
          <a:prstGeom prst="straightConnector1">
            <a:avLst/>
          </a:prstGeom>
          <a:noFill/>
          <a:ln cap="flat" cmpd="sng" w="9525">
            <a:solidFill>
              <a:srgbClr val="000000"/>
            </a:solidFill>
            <a:prstDash val="solid"/>
            <a:round/>
            <a:headEnd len="med" w="med" type="none"/>
            <a:tailEnd len="med" w="med" type="none"/>
          </a:ln>
        </p:spPr>
      </p:cxnSp>
      <p:pic>
        <p:nvPicPr>
          <p:cNvPr descr="SmartBug_Logo_FINAL.png" id="478" name="Google Shape;478;p52"/>
          <p:cNvPicPr preferRelativeResize="0"/>
          <p:nvPr/>
        </p:nvPicPr>
        <p:blipFill>
          <a:blip r:embed="rId3">
            <a:alphaModFix/>
          </a:blip>
          <a:stretch>
            <a:fillRect/>
          </a:stretch>
        </p:blipFill>
        <p:spPr>
          <a:xfrm>
            <a:off x="196025" y="4870875"/>
            <a:ext cx="698904" cy="140700"/>
          </a:xfrm>
          <a:prstGeom prst="rect">
            <a:avLst/>
          </a:prstGeom>
          <a:noFill/>
          <a:ln>
            <a:noFill/>
          </a:ln>
        </p:spPr>
      </p:pic>
      <p:sp>
        <p:nvSpPr>
          <p:cNvPr id="479" name="Google Shape;479;p52"/>
          <p:cNvSpPr/>
          <p:nvPr/>
        </p:nvSpPr>
        <p:spPr>
          <a:xfrm>
            <a:off x="879292" y="2037325"/>
            <a:ext cx="2167800" cy="1090800"/>
          </a:xfrm>
          <a:prstGeom prst="chevron">
            <a:avLst>
              <a:gd fmla="val 50000" name="adj"/>
            </a:avLst>
          </a:prstGeom>
          <a:solidFill>
            <a:srgbClr val="FFFFFF"/>
          </a:solidFill>
          <a:ln>
            <a:noFill/>
          </a:ln>
          <a:effectLst>
            <a:outerShdw blurRad="242888" rotWithShape="0" algn="bl" dir="5400000" dist="9525">
              <a:srgbClr val="B7B7B7">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2"/>
          <p:cNvSpPr txBox="1"/>
          <p:nvPr>
            <p:ph idx="4294967295" type="body"/>
          </p:nvPr>
        </p:nvSpPr>
        <p:spPr>
          <a:xfrm>
            <a:off x="1191500" y="2618601"/>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PRESENTATION SCHEDULED</a:t>
            </a:r>
            <a:endParaRPr sz="1000">
              <a:solidFill>
                <a:srgbClr val="657573"/>
              </a:solidFill>
            </a:endParaRPr>
          </a:p>
        </p:txBody>
      </p:sp>
      <p:sp>
        <p:nvSpPr>
          <p:cNvPr id="481" name="Google Shape;481;p52"/>
          <p:cNvSpPr txBox="1"/>
          <p:nvPr>
            <p:ph idx="4294967295" type="body"/>
          </p:nvPr>
        </p:nvSpPr>
        <p:spPr>
          <a:xfrm>
            <a:off x="1267700" y="2015375"/>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6</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idx="4294967295" type="body"/>
          </p:nvPr>
        </p:nvSpPr>
        <p:spPr>
          <a:xfrm>
            <a:off x="891450" y="1798825"/>
            <a:ext cx="453300" cy="25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latin typeface="Roboto Slab"/>
                <a:ea typeface="Roboto Slab"/>
                <a:cs typeface="Roboto Slab"/>
                <a:sym typeface="Roboto Slab"/>
              </a:rPr>
              <a:t>4</a:t>
            </a:r>
            <a:endParaRPr b="1" sz="1400">
              <a:solidFill>
                <a:schemeClr val="dk1"/>
              </a:solidFill>
              <a:latin typeface="Roboto Slab"/>
              <a:ea typeface="Roboto Slab"/>
              <a:cs typeface="Roboto Slab"/>
              <a:sym typeface="Roboto Slab"/>
            </a:endParaRPr>
          </a:p>
          <a:p>
            <a:pPr indent="0" lvl="0" marL="0" rtl="0" algn="l">
              <a:spcBef>
                <a:spcPts val="1200"/>
              </a:spcBef>
              <a:spcAft>
                <a:spcPts val="0"/>
              </a:spcAft>
              <a:buNone/>
            </a:pPr>
            <a:r>
              <a:rPr b="1" lang="en" sz="1400">
                <a:solidFill>
                  <a:schemeClr val="dk1"/>
                </a:solidFill>
                <a:latin typeface="Roboto Slab"/>
                <a:ea typeface="Roboto Slab"/>
                <a:cs typeface="Roboto Slab"/>
                <a:sym typeface="Roboto Slab"/>
              </a:rPr>
              <a:t>5</a:t>
            </a:r>
            <a:endParaRPr b="1" sz="1400">
              <a:solidFill>
                <a:schemeClr val="dk1"/>
              </a:solidFill>
              <a:latin typeface="Roboto Slab"/>
              <a:ea typeface="Roboto Slab"/>
              <a:cs typeface="Roboto Slab"/>
              <a:sym typeface="Roboto Slab"/>
            </a:endParaRPr>
          </a:p>
          <a:p>
            <a:pPr indent="0" lvl="0" marL="0" rtl="0" algn="l">
              <a:spcBef>
                <a:spcPts val="1200"/>
              </a:spcBef>
              <a:spcAft>
                <a:spcPts val="0"/>
              </a:spcAft>
              <a:buNone/>
            </a:pPr>
            <a:r>
              <a:rPr b="1" lang="en" sz="1400">
                <a:solidFill>
                  <a:schemeClr val="dk1"/>
                </a:solidFill>
                <a:latin typeface="Roboto Slab"/>
                <a:ea typeface="Roboto Slab"/>
                <a:cs typeface="Roboto Slab"/>
                <a:sym typeface="Roboto Slab"/>
              </a:rPr>
              <a:t>8</a:t>
            </a:r>
            <a:endParaRPr b="1" sz="1400">
              <a:solidFill>
                <a:schemeClr val="dk1"/>
              </a:solidFill>
              <a:latin typeface="Roboto Slab"/>
              <a:ea typeface="Roboto Slab"/>
              <a:cs typeface="Roboto Slab"/>
              <a:sym typeface="Roboto Slab"/>
            </a:endParaRPr>
          </a:p>
          <a:p>
            <a:pPr indent="0" lvl="0" marL="0" rtl="0" algn="l">
              <a:spcBef>
                <a:spcPts val="1200"/>
              </a:spcBef>
              <a:spcAft>
                <a:spcPts val="0"/>
              </a:spcAft>
              <a:buNone/>
            </a:pPr>
            <a:r>
              <a:rPr b="1" lang="en" sz="1400">
                <a:solidFill>
                  <a:schemeClr val="dk1"/>
                </a:solidFill>
                <a:latin typeface="Roboto Slab"/>
                <a:ea typeface="Roboto Slab"/>
                <a:cs typeface="Roboto Slab"/>
                <a:sym typeface="Roboto Slab"/>
              </a:rPr>
              <a:t>11</a:t>
            </a:r>
            <a:endParaRPr b="1" sz="1400">
              <a:solidFill>
                <a:schemeClr val="dk1"/>
              </a:solidFill>
              <a:latin typeface="Roboto Slab"/>
              <a:ea typeface="Roboto Slab"/>
              <a:cs typeface="Roboto Slab"/>
              <a:sym typeface="Roboto Slab"/>
            </a:endParaRPr>
          </a:p>
          <a:p>
            <a:pPr indent="0" lvl="0" marL="0" rtl="0" algn="l">
              <a:spcBef>
                <a:spcPts val="1200"/>
              </a:spcBef>
              <a:spcAft>
                <a:spcPts val="1200"/>
              </a:spcAft>
              <a:buNone/>
            </a:pPr>
            <a:r>
              <a:rPr b="1" lang="en" sz="1400">
                <a:solidFill>
                  <a:schemeClr val="dk1"/>
                </a:solidFill>
                <a:latin typeface="Roboto Slab"/>
                <a:ea typeface="Roboto Slab"/>
                <a:cs typeface="Roboto Slab"/>
                <a:sym typeface="Roboto Slab"/>
              </a:rPr>
              <a:t>14</a:t>
            </a:r>
            <a:endParaRPr b="1" sz="1400">
              <a:solidFill>
                <a:schemeClr val="dk1"/>
              </a:solidFill>
              <a:latin typeface="Roboto Slab"/>
              <a:ea typeface="Roboto Slab"/>
              <a:cs typeface="Roboto Slab"/>
              <a:sym typeface="Roboto Slab"/>
            </a:endParaRPr>
          </a:p>
        </p:txBody>
      </p:sp>
      <p:sp>
        <p:nvSpPr>
          <p:cNvPr id="160" name="Google Shape;160;p26"/>
          <p:cNvSpPr txBox="1"/>
          <p:nvPr>
            <p:ph idx="4294967295" type="title"/>
          </p:nvPr>
        </p:nvSpPr>
        <p:spPr>
          <a:xfrm>
            <a:off x="874872" y="748500"/>
            <a:ext cx="588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Contents</a:t>
            </a:r>
            <a:endParaRPr/>
          </a:p>
        </p:txBody>
      </p:sp>
      <p:sp>
        <p:nvSpPr>
          <p:cNvPr id="161" name="Google Shape;161;p26"/>
          <p:cNvSpPr txBox="1"/>
          <p:nvPr>
            <p:ph idx="4294967295" type="body"/>
          </p:nvPr>
        </p:nvSpPr>
        <p:spPr>
          <a:xfrm>
            <a:off x="1344775" y="1788290"/>
            <a:ext cx="2570700" cy="25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Introduction</a:t>
            </a:r>
            <a:endParaRPr sz="1400"/>
          </a:p>
          <a:p>
            <a:pPr indent="0" lvl="0" marL="0" rtl="0" algn="l">
              <a:spcBef>
                <a:spcPts val="1200"/>
              </a:spcBef>
              <a:spcAft>
                <a:spcPts val="0"/>
              </a:spcAft>
              <a:buNone/>
            </a:pPr>
            <a:r>
              <a:rPr lang="en" sz="1400"/>
              <a:t>Goals</a:t>
            </a:r>
            <a:endParaRPr sz="1400"/>
          </a:p>
          <a:p>
            <a:pPr indent="0" lvl="0" marL="0" rtl="0" algn="l">
              <a:spcBef>
                <a:spcPts val="1200"/>
              </a:spcBef>
              <a:spcAft>
                <a:spcPts val="0"/>
              </a:spcAft>
              <a:buNone/>
            </a:pPr>
            <a:r>
              <a:rPr lang="en" sz="1400"/>
              <a:t>SLA</a:t>
            </a:r>
            <a:endParaRPr sz="1400"/>
          </a:p>
          <a:p>
            <a:pPr indent="0" lvl="0" marL="0" rtl="0" algn="l">
              <a:spcBef>
                <a:spcPts val="1200"/>
              </a:spcBef>
              <a:spcAft>
                <a:spcPts val="0"/>
              </a:spcAft>
              <a:buNone/>
            </a:pPr>
            <a:r>
              <a:rPr lang="en" sz="1400"/>
              <a:t>Buyer Profile</a:t>
            </a:r>
            <a:endParaRPr sz="1400"/>
          </a:p>
          <a:p>
            <a:pPr indent="0" lvl="0" marL="0" rtl="0" algn="l">
              <a:spcBef>
                <a:spcPts val="1200"/>
              </a:spcBef>
              <a:spcAft>
                <a:spcPts val="1200"/>
              </a:spcAft>
              <a:buNone/>
            </a:pPr>
            <a:r>
              <a:rPr lang="en" sz="1400"/>
              <a:t>Buyer Person</a:t>
            </a:r>
            <a:r>
              <a:rPr lang="en" sz="1400"/>
              <a:t>a</a:t>
            </a:r>
            <a:endParaRPr sz="1400"/>
          </a:p>
        </p:txBody>
      </p:sp>
      <p:sp>
        <p:nvSpPr>
          <p:cNvPr id="162" name="Google Shape;162;p26"/>
          <p:cNvSpPr txBox="1"/>
          <p:nvPr>
            <p:ph idx="4294967295" type="body"/>
          </p:nvPr>
        </p:nvSpPr>
        <p:spPr>
          <a:xfrm>
            <a:off x="4543170" y="1788300"/>
            <a:ext cx="2358900" cy="25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Lead Definitions</a:t>
            </a:r>
            <a:endParaRPr sz="1400"/>
          </a:p>
          <a:p>
            <a:pPr indent="0" lvl="0" marL="0" rtl="0" algn="l">
              <a:spcBef>
                <a:spcPts val="1200"/>
              </a:spcBef>
              <a:spcAft>
                <a:spcPts val="0"/>
              </a:spcAft>
              <a:buNone/>
            </a:pPr>
            <a:r>
              <a:rPr lang="en" sz="1400"/>
              <a:t>Deal Funnel</a:t>
            </a:r>
            <a:endParaRPr sz="1400"/>
          </a:p>
          <a:p>
            <a:pPr indent="0" lvl="0" marL="0" rtl="0" algn="l">
              <a:spcBef>
                <a:spcPts val="1200"/>
              </a:spcBef>
              <a:spcAft>
                <a:spcPts val="0"/>
              </a:spcAft>
              <a:buNone/>
            </a:pPr>
            <a:r>
              <a:rPr lang="en" sz="1400"/>
              <a:t>Lead-Routing Process</a:t>
            </a:r>
            <a:endParaRPr sz="1400"/>
          </a:p>
          <a:p>
            <a:pPr indent="0" lvl="0" marL="0" rtl="0" algn="l">
              <a:spcBef>
                <a:spcPts val="1200"/>
              </a:spcBef>
              <a:spcAft>
                <a:spcPts val="0"/>
              </a:spcAft>
              <a:buNone/>
            </a:pPr>
            <a:r>
              <a:rPr lang="en" sz="1400"/>
              <a:t>Closed-Loop Reporting</a:t>
            </a:r>
            <a:endParaRPr sz="1400"/>
          </a:p>
          <a:p>
            <a:pPr indent="0" lvl="0" marL="0" rtl="0" algn="l">
              <a:spcBef>
                <a:spcPts val="1200"/>
              </a:spcBef>
              <a:spcAft>
                <a:spcPts val="1200"/>
              </a:spcAft>
              <a:buNone/>
            </a:pPr>
            <a:r>
              <a:rPr lang="en" sz="1400"/>
              <a:t>Content Plan for Sales Enablement</a:t>
            </a:r>
            <a:endParaRPr sz="1400"/>
          </a:p>
        </p:txBody>
      </p:sp>
      <p:sp>
        <p:nvSpPr>
          <p:cNvPr id="163" name="Google Shape;163;p26"/>
          <p:cNvSpPr txBox="1"/>
          <p:nvPr>
            <p:ph idx="4294967295" type="body"/>
          </p:nvPr>
        </p:nvSpPr>
        <p:spPr>
          <a:xfrm>
            <a:off x="4089845" y="1798825"/>
            <a:ext cx="453300" cy="150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latin typeface="Roboto Slab"/>
                <a:ea typeface="Roboto Slab"/>
                <a:cs typeface="Roboto Slab"/>
                <a:sym typeface="Roboto Slab"/>
              </a:rPr>
              <a:t>22</a:t>
            </a:r>
            <a:endParaRPr b="1" sz="1400">
              <a:solidFill>
                <a:schemeClr val="dk1"/>
              </a:solidFill>
              <a:latin typeface="Roboto Slab"/>
              <a:ea typeface="Roboto Slab"/>
              <a:cs typeface="Roboto Slab"/>
              <a:sym typeface="Roboto Slab"/>
            </a:endParaRPr>
          </a:p>
          <a:p>
            <a:pPr indent="0" lvl="0" marL="0" rtl="0" algn="l">
              <a:spcBef>
                <a:spcPts val="1200"/>
              </a:spcBef>
              <a:spcAft>
                <a:spcPts val="0"/>
              </a:spcAft>
              <a:buNone/>
            </a:pPr>
            <a:r>
              <a:rPr b="1" lang="en" sz="1400">
                <a:solidFill>
                  <a:schemeClr val="dk1"/>
                </a:solidFill>
                <a:latin typeface="Roboto Slab"/>
                <a:ea typeface="Roboto Slab"/>
                <a:cs typeface="Roboto Slab"/>
                <a:sym typeface="Roboto Slab"/>
              </a:rPr>
              <a:t>25</a:t>
            </a:r>
            <a:endParaRPr b="1" sz="1400">
              <a:solidFill>
                <a:schemeClr val="dk1"/>
              </a:solidFill>
              <a:latin typeface="Roboto Slab"/>
              <a:ea typeface="Roboto Slab"/>
              <a:cs typeface="Roboto Slab"/>
              <a:sym typeface="Roboto Slab"/>
            </a:endParaRPr>
          </a:p>
          <a:p>
            <a:pPr indent="0" lvl="0" marL="0" rtl="0" algn="l">
              <a:spcBef>
                <a:spcPts val="1200"/>
              </a:spcBef>
              <a:spcAft>
                <a:spcPts val="0"/>
              </a:spcAft>
              <a:buNone/>
            </a:pPr>
            <a:r>
              <a:rPr b="1" lang="en" sz="1400">
                <a:solidFill>
                  <a:schemeClr val="dk1"/>
                </a:solidFill>
                <a:latin typeface="Roboto Slab"/>
                <a:ea typeface="Roboto Slab"/>
                <a:cs typeface="Roboto Slab"/>
                <a:sym typeface="Roboto Slab"/>
              </a:rPr>
              <a:t>34</a:t>
            </a:r>
            <a:endParaRPr b="1" sz="1400">
              <a:solidFill>
                <a:schemeClr val="dk1"/>
              </a:solidFill>
              <a:latin typeface="Roboto Slab"/>
              <a:ea typeface="Roboto Slab"/>
              <a:cs typeface="Roboto Slab"/>
              <a:sym typeface="Roboto Slab"/>
            </a:endParaRPr>
          </a:p>
          <a:p>
            <a:pPr indent="0" lvl="0" marL="0" rtl="0" algn="l">
              <a:spcBef>
                <a:spcPts val="1200"/>
              </a:spcBef>
              <a:spcAft>
                <a:spcPts val="0"/>
              </a:spcAft>
              <a:buNone/>
            </a:pPr>
            <a:r>
              <a:rPr b="1" lang="en" sz="1400">
                <a:solidFill>
                  <a:schemeClr val="dk1"/>
                </a:solidFill>
                <a:latin typeface="Roboto Slab"/>
                <a:ea typeface="Roboto Slab"/>
                <a:cs typeface="Roboto Slab"/>
                <a:sym typeface="Roboto Slab"/>
              </a:rPr>
              <a:t>36</a:t>
            </a:r>
            <a:endParaRPr b="1" sz="1400">
              <a:solidFill>
                <a:schemeClr val="dk1"/>
              </a:solidFill>
              <a:latin typeface="Roboto Slab"/>
              <a:ea typeface="Roboto Slab"/>
              <a:cs typeface="Roboto Slab"/>
              <a:sym typeface="Roboto Slab"/>
            </a:endParaRPr>
          </a:p>
          <a:p>
            <a:pPr indent="0" lvl="0" marL="0" rtl="0" algn="l">
              <a:spcBef>
                <a:spcPts val="1200"/>
              </a:spcBef>
              <a:spcAft>
                <a:spcPts val="1200"/>
              </a:spcAft>
              <a:buNone/>
            </a:pPr>
            <a:r>
              <a:rPr b="1" lang="en" sz="1400">
                <a:solidFill>
                  <a:schemeClr val="dk1"/>
                </a:solidFill>
                <a:latin typeface="Roboto Slab"/>
                <a:ea typeface="Roboto Slab"/>
                <a:cs typeface="Roboto Slab"/>
                <a:sym typeface="Roboto Slab"/>
              </a:rPr>
              <a:t>39</a:t>
            </a:r>
            <a:endParaRPr b="1" sz="1400">
              <a:solidFill>
                <a:schemeClr val="dk1"/>
              </a:solidFill>
              <a:latin typeface="Roboto Slab"/>
              <a:ea typeface="Roboto Slab"/>
              <a:cs typeface="Roboto Slab"/>
              <a:sym typeface="Roboto Slab"/>
            </a:endParaRPr>
          </a:p>
        </p:txBody>
      </p:sp>
      <p:sp>
        <p:nvSpPr>
          <p:cNvPr id="164" name="Google Shape;164;p26"/>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5" name="Google Shape;165;p26"/>
          <p:cNvSpPr/>
          <p:nvPr/>
        </p:nvSpPr>
        <p:spPr>
          <a:xfrm flipH="1" rot="10800000">
            <a:off x="986700" y="1402450"/>
            <a:ext cx="971100" cy="852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3"/>
          <p:cNvSpPr/>
          <p:nvPr/>
        </p:nvSpPr>
        <p:spPr>
          <a:xfrm>
            <a:off x="0" y="0"/>
            <a:ext cx="39264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487" name="Google Shape;487;p53"/>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8" name="Google Shape;488;p53"/>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Deal Stages</a:t>
            </a:r>
            <a:endParaRPr sz="900"/>
          </a:p>
        </p:txBody>
      </p:sp>
      <p:cxnSp>
        <p:nvCxnSpPr>
          <p:cNvPr id="489" name="Google Shape;489;p53"/>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490" name="Google Shape;490;p53"/>
          <p:cNvSpPr txBox="1"/>
          <p:nvPr>
            <p:ph idx="4294967295" type="body"/>
          </p:nvPr>
        </p:nvSpPr>
        <p:spPr>
          <a:xfrm>
            <a:off x="4397750" y="110084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491" name="Google Shape;491;p53"/>
          <p:cNvSpPr txBox="1"/>
          <p:nvPr>
            <p:ph idx="4294967295" type="title"/>
          </p:nvPr>
        </p:nvSpPr>
        <p:spPr>
          <a:xfrm>
            <a:off x="4522725" y="408450"/>
            <a:ext cx="35592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Decision Maker Bought-In</a:t>
            </a:r>
            <a:endParaRPr sz="2000"/>
          </a:p>
        </p:txBody>
      </p:sp>
      <p:cxnSp>
        <p:nvCxnSpPr>
          <p:cNvPr id="492" name="Google Shape;492;p53"/>
          <p:cNvCxnSpPr/>
          <p:nvPr/>
        </p:nvCxnSpPr>
        <p:spPr>
          <a:xfrm>
            <a:off x="4632945" y="883355"/>
            <a:ext cx="3054000" cy="0"/>
          </a:xfrm>
          <a:prstGeom prst="straightConnector1">
            <a:avLst/>
          </a:prstGeom>
          <a:noFill/>
          <a:ln cap="flat" cmpd="sng" w="9525">
            <a:solidFill>
              <a:srgbClr val="000000"/>
            </a:solidFill>
            <a:prstDash val="solid"/>
            <a:round/>
            <a:headEnd len="med" w="med" type="none"/>
            <a:tailEnd len="med" w="med" type="none"/>
          </a:ln>
        </p:spPr>
      </p:cxnSp>
      <p:pic>
        <p:nvPicPr>
          <p:cNvPr descr="SmartBug_Logo_FINAL.png" id="493" name="Google Shape;493;p53"/>
          <p:cNvPicPr preferRelativeResize="0"/>
          <p:nvPr/>
        </p:nvPicPr>
        <p:blipFill>
          <a:blip r:embed="rId3">
            <a:alphaModFix/>
          </a:blip>
          <a:stretch>
            <a:fillRect/>
          </a:stretch>
        </p:blipFill>
        <p:spPr>
          <a:xfrm>
            <a:off x="196025" y="4870875"/>
            <a:ext cx="698904" cy="140700"/>
          </a:xfrm>
          <a:prstGeom prst="rect">
            <a:avLst/>
          </a:prstGeom>
          <a:noFill/>
          <a:ln>
            <a:noFill/>
          </a:ln>
        </p:spPr>
      </p:pic>
      <p:sp>
        <p:nvSpPr>
          <p:cNvPr id="494" name="Google Shape;494;p53"/>
          <p:cNvSpPr/>
          <p:nvPr/>
        </p:nvSpPr>
        <p:spPr>
          <a:xfrm>
            <a:off x="879292" y="2037325"/>
            <a:ext cx="2167800" cy="1090800"/>
          </a:xfrm>
          <a:prstGeom prst="chevron">
            <a:avLst>
              <a:gd fmla="val 50000" name="adj"/>
            </a:avLst>
          </a:prstGeom>
          <a:solidFill>
            <a:srgbClr val="FFFFFF"/>
          </a:solidFill>
          <a:ln>
            <a:noFill/>
          </a:ln>
          <a:effectLst>
            <a:outerShdw blurRad="242888" rotWithShape="0" algn="bl" dir="5400000" dist="9525">
              <a:srgbClr val="B7B7B7">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3"/>
          <p:cNvSpPr txBox="1"/>
          <p:nvPr>
            <p:ph idx="4294967295" type="body"/>
          </p:nvPr>
        </p:nvSpPr>
        <p:spPr>
          <a:xfrm>
            <a:off x="1191500" y="2618601"/>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DECISION MAKER BOUGHT-IN</a:t>
            </a:r>
            <a:endParaRPr sz="1000">
              <a:solidFill>
                <a:srgbClr val="657573"/>
              </a:solidFill>
            </a:endParaRPr>
          </a:p>
        </p:txBody>
      </p:sp>
      <p:sp>
        <p:nvSpPr>
          <p:cNvPr id="496" name="Google Shape;496;p53"/>
          <p:cNvSpPr txBox="1"/>
          <p:nvPr>
            <p:ph idx="4294967295" type="body"/>
          </p:nvPr>
        </p:nvSpPr>
        <p:spPr>
          <a:xfrm>
            <a:off x="1267700" y="2015375"/>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8</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4"/>
          <p:cNvSpPr/>
          <p:nvPr/>
        </p:nvSpPr>
        <p:spPr>
          <a:xfrm>
            <a:off x="0" y="0"/>
            <a:ext cx="39264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502" name="Google Shape;502;p54"/>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3" name="Google Shape;503;p54"/>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Deal Stages</a:t>
            </a:r>
            <a:endParaRPr sz="900"/>
          </a:p>
        </p:txBody>
      </p:sp>
      <p:cxnSp>
        <p:nvCxnSpPr>
          <p:cNvPr id="504" name="Google Shape;504;p54"/>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505" name="Google Shape;505;p54"/>
          <p:cNvSpPr txBox="1"/>
          <p:nvPr>
            <p:ph idx="4294967295" type="body"/>
          </p:nvPr>
        </p:nvSpPr>
        <p:spPr>
          <a:xfrm>
            <a:off x="4397750" y="110084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506" name="Google Shape;506;p54"/>
          <p:cNvSpPr txBox="1"/>
          <p:nvPr>
            <p:ph idx="4294967295" type="title"/>
          </p:nvPr>
        </p:nvSpPr>
        <p:spPr>
          <a:xfrm>
            <a:off x="4522725" y="408450"/>
            <a:ext cx="35592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Contract Sent</a:t>
            </a:r>
            <a:endParaRPr sz="2000"/>
          </a:p>
        </p:txBody>
      </p:sp>
      <p:cxnSp>
        <p:nvCxnSpPr>
          <p:cNvPr id="507" name="Google Shape;507;p54"/>
          <p:cNvCxnSpPr/>
          <p:nvPr/>
        </p:nvCxnSpPr>
        <p:spPr>
          <a:xfrm>
            <a:off x="4632945" y="883355"/>
            <a:ext cx="1607400" cy="0"/>
          </a:xfrm>
          <a:prstGeom prst="straightConnector1">
            <a:avLst/>
          </a:prstGeom>
          <a:noFill/>
          <a:ln cap="flat" cmpd="sng" w="9525">
            <a:solidFill>
              <a:srgbClr val="000000"/>
            </a:solidFill>
            <a:prstDash val="solid"/>
            <a:round/>
            <a:headEnd len="med" w="med" type="none"/>
            <a:tailEnd len="med" w="med" type="none"/>
          </a:ln>
        </p:spPr>
      </p:cxnSp>
      <p:pic>
        <p:nvPicPr>
          <p:cNvPr descr="SmartBug_Logo_FINAL.png" id="508" name="Google Shape;508;p54"/>
          <p:cNvPicPr preferRelativeResize="0"/>
          <p:nvPr/>
        </p:nvPicPr>
        <p:blipFill>
          <a:blip r:embed="rId3">
            <a:alphaModFix/>
          </a:blip>
          <a:stretch>
            <a:fillRect/>
          </a:stretch>
        </p:blipFill>
        <p:spPr>
          <a:xfrm>
            <a:off x="196025" y="4870875"/>
            <a:ext cx="698904" cy="140700"/>
          </a:xfrm>
          <a:prstGeom prst="rect">
            <a:avLst/>
          </a:prstGeom>
          <a:noFill/>
          <a:ln>
            <a:noFill/>
          </a:ln>
        </p:spPr>
      </p:pic>
      <p:sp>
        <p:nvSpPr>
          <p:cNvPr id="509" name="Google Shape;509;p54"/>
          <p:cNvSpPr/>
          <p:nvPr/>
        </p:nvSpPr>
        <p:spPr>
          <a:xfrm>
            <a:off x="879292" y="2037325"/>
            <a:ext cx="2167800" cy="1090800"/>
          </a:xfrm>
          <a:prstGeom prst="chevron">
            <a:avLst>
              <a:gd fmla="val 50000" name="adj"/>
            </a:avLst>
          </a:prstGeom>
          <a:solidFill>
            <a:srgbClr val="FFFFFF"/>
          </a:solidFill>
          <a:ln>
            <a:noFill/>
          </a:ln>
          <a:effectLst>
            <a:outerShdw blurRad="242888" rotWithShape="0" algn="bl" dir="5400000" dist="9525">
              <a:srgbClr val="B7B7B7">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4"/>
          <p:cNvSpPr txBox="1"/>
          <p:nvPr>
            <p:ph idx="4294967295" type="body"/>
          </p:nvPr>
        </p:nvSpPr>
        <p:spPr>
          <a:xfrm>
            <a:off x="1191500" y="2618601"/>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CONTRACT </a:t>
            </a:r>
            <a:br>
              <a:rPr lang="en" sz="1000">
                <a:solidFill>
                  <a:srgbClr val="657573"/>
                </a:solidFill>
              </a:rPr>
            </a:br>
            <a:r>
              <a:rPr lang="en" sz="1000">
                <a:solidFill>
                  <a:srgbClr val="657573"/>
                </a:solidFill>
              </a:rPr>
              <a:t>SENT</a:t>
            </a:r>
            <a:endParaRPr sz="1000">
              <a:solidFill>
                <a:srgbClr val="657573"/>
              </a:solidFill>
            </a:endParaRPr>
          </a:p>
        </p:txBody>
      </p:sp>
      <p:sp>
        <p:nvSpPr>
          <p:cNvPr id="511" name="Google Shape;511;p54"/>
          <p:cNvSpPr txBox="1"/>
          <p:nvPr>
            <p:ph idx="4294967295" type="body"/>
          </p:nvPr>
        </p:nvSpPr>
        <p:spPr>
          <a:xfrm>
            <a:off x="1267700" y="2015375"/>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9</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5"/>
          <p:cNvSpPr/>
          <p:nvPr/>
        </p:nvSpPr>
        <p:spPr>
          <a:xfrm>
            <a:off x="0" y="0"/>
            <a:ext cx="39264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517" name="Google Shape;517;p55"/>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8" name="Google Shape;518;p55"/>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Deal Stages</a:t>
            </a:r>
            <a:endParaRPr sz="900"/>
          </a:p>
        </p:txBody>
      </p:sp>
      <p:cxnSp>
        <p:nvCxnSpPr>
          <p:cNvPr id="519" name="Google Shape;519;p55"/>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520" name="Google Shape;520;p55"/>
          <p:cNvSpPr txBox="1"/>
          <p:nvPr>
            <p:ph idx="4294967295" type="body"/>
          </p:nvPr>
        </p:nvSpPr>
        <p:spPr>
          <a:xfrm>
            <a:off x="4397750" y="110084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521" name="Google Shape;521;p55"/>
          <p:cNvSpPr txBox="1"/>
          <p:nvPr>
            <p:ph idx="4294967295" type="title"/>
          </p:nvPr>
        </p:nvSpPr>
        <p:spPr>
          <a:xfrm>
            <a:off x="4522725" y="408450"/>
            <a:ext cx="35592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Closed: Won</a:t>
            </a:r>
            <a:endParaRPr sz="2000"/>
          </a:p>
        </p:txBody>
      </p:sp>
      <p:cxnSp>
        <p:nvCxnSpPr>
          <p:cNvPr id="522" name="Google Shape;522;p55"/>
          <p:cNvCxnSpPr/>
          <p:nvPr/>
        </p:nvCxnSpPr>
        <p:spPr>
          <a:xfrm>
            <a:off x="4632945" y="883355"/>
            <a:ext cx="1470000" cy="0"/>
          </a:xfrm>
          <a:prstGeom prst="straightConnector1">
            <a:avLst/>
          </a:prstGeom>
          <a:noFill/>
          <a:ln cap="flat" cmpd="sng" w="9525">
            <a:solidFill>
              <a:srgbClr val="000000"/>
            </a:solidFill>
            <a:prstDash val="solid"/>
            <a:round/>
            <a:headEnd len="med" w="med" type="none"/>
            <a:tailEnd len="med" w="med" type="none"/>
          </a:ln>
        </p:spPr>
      </p:cxnSp>
      <p:pic>
        <p:nvPicPr>
          <p:cNvPr descr="SmartBug_Logo_FINAL.png" id="523" name="Google Shape;523;p55"/>
          <p:cNvPicPr preferRelativeResize="0"/>
          <p:nvPr/>
        </p:nvPicPr>
        <p:blipFill>
          <a:blip r:embed="rId3">
            <a:alphaModFix/>
          </a:blip>
          <a:stretch>
            <a:fillRect/>
          </a:stretch>
        </p:blipFill>
        <p:spPr>
          <a:xfrm>
            <a:off x="196025" y="4870875"/>
            <a:ext cx="698904" cy="140700"/>
          </a:xfrm>
          <a:prstGeom prst="rect">
            <a:avLst/>
          </a:prstGeom>
          <a:noFill/>
          <a:ln>
            <a:noFill/>
          </a:ln>
        </p:spPr>
      </p:pic>
      <p:sp>
        <p:nvSpPr>
          <p:cNvPr id="524" name="Google Shape;524;p55"/>
          <p:cNvSpPr/>
          <p:nvPr/>
        </p:nvSpPr>
        <p:spPr>
          <a:xfrm>
            <a:off x="879292" y="2037325"/>
            <a:ext cx="2167800" cy="1090800"/>
          </a:xfrm>
          <a:prstGeom prst="chevron">
            <a:avLst>
              <a:gd fmla="val 50000" name="adj"/>
            </a:avLst>
          </a:prstGeom>
          <a:solidFill>
            <a:srgbClr val="FFFFFF"/>
          </a:solidFill>
          <a:ln>
            <a:noFill/>
          </a:ln>
          <a:effectLst>
            <a:outerShdw blurRad="242888" rotWithShape="0" algn="bl" dir="5400000" dist="9525">
              <a:srgbClr val="B7B7B7">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5"/>
          <p:cNvSpPr txBox="1"/>
          <p:nvPr>
            <p:ph idx="4294967295" type="body"/>
          </p:nvPr>
        </p:nvSpPr>
        <p:spPr>
          <a:xfrm>
            <a:off x="1191500" y="2618601"/>
            <a:ext cx="15672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CLOSED </a:t>
            </a:r>
            <a:br>
              <a:rPr lang="en" sz="1000">
                <a:solidFill>
                  <a:srgbClr val="657573"/>
                </a:solidFill>
              </a:rPr>
            </a:br>
            <a:r>
              <a:rPr b="1" lang="en" sz="1000">
                <a:solidFill>
                  <a:srgbClr val="657573"/>
                </a:solidFill>
                <a:latin typeface="Raleway"/>
                <a:ea typeface="Raleway"/>
                <a:cs typeface="Raleway"/>
                <a:sym typeface="Raleway"/>
              </a:rPr>
              <a:t>WON</a:t>
            </a:r>
            <a:endParaRPr sz="1000">
              <a:solidFill>
                <a:srgbClr val="657573"/>
              </a:solidFill>
            </a:endParaRPr>
          </a:p>
        </p:txBody>
      </p:sp>
      <p:sp>
        <p:nvSpPr>
          <p:cNvPr id="526" name="Google Shape;526;p55"/>
          <p:cNvSpPr txBox="1"/>
          <p:nvPr>
            <p:ph idx="4294967295" type="body"/>
          </p:nvPr>
        </p:nvSpPr>
        <p:spPr>
          <a:xfrm>
            <a:off x="1288818" y="2015375"/>
            <a:ext cx="15672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10</a:t>
            </a: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6"/>
          <p:cNvSpPr/>
          <p:nvPr/>
        </p:nvSpPr>
        <p:spPr>
          <a:xfrm>
            <a:off x="0" y="0"/>
            <a:ext cx="39264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532" name="Google Shape;532;p56"/>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3" name="Google Shape;533;p56"/>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Deal Stages</a:t>
            </a:r>
            <a:endParaRPr sz="900"/>
          </a:p>
        </p:txBody>
      </p:sp>
      <p:cxnSp>
        <p:nvCxnSpPr>
          <p:cNvPr id="534" name="Google Shape;534;p56"/>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535" name="Google Shape;535;p56"/>
          <p:cNvSpPr txBox="1"/>
          <p:nvPr>
            <p:ph idx="4294967295" type="body"/>
          </p:nvPr>
        </p:nvSpPr>
        <p:spPr>
          <a:xfrm>
            <a:off x="4397750" y="1100847"/>
            <a:ext cx="3684300" cy="2886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a:p>
            <a:pPr indent="-304800" lvl="0" marL="457200" rtl="0" algn="l">
              <a:lnSpc>
                <a:spcPct val="100000"/>
              </a:lnSpc>
              <a:spcBef>
                <a:spcPts val="800"/>
              </a:spcBef>
              <a:spcAft>
                <a:spcPts val="800"/>
              </a:spcAft>
              <a:buSzPts val="1200"/>
              <a:buChar char="■"/>
            </a:pPr>
            <a:r>
              <a:rPr lang="en" sz="1200">
                <a:solidFill>
                  <a:srgbClr val="FF3C00"/>
                </a:solidFill>
              </a:rPr>
              <a:t>Every month, marketing will deliver 1,000 qualified leads to sales, and sales will </a:t>
            </a:r>
            <a:r>
              <a:rPr lang="en" sz="1200">
                <a:solidFill>
                  <a:srgbClr val="FF3C00"/>
                </a:solidFill>
              </a:rPr>
              <a:t>contact each lead within 24 hours of receiving it.</a:t>
            </a:r>
            <a:endParaRPr sz="1200">
              <a:solidFill>
                <a:srgbClr val="FF3C00"/>
              </a:solidFill>
            </a:endParaRPr>
          </a:p>
        </p:txBody>
      </p:sp>
      <p:sp>
        <p:nvSpPr>
          <p:cNvPr id="536" name="Google Shape;536;p56"/>
          <p:cNvSpPr txBox="1"/>
          <p:nvPr>
            <p:ph idx="4294967295" type="title"/>
          </p:nvPr>
        </p:nvSpPr>
        <p:spPr>
          <a:xfrm>
            <a:off x="4522725" y="408450"/>
            <a:ext cx="35592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Closed: Lost</a:t>
            </a:r>
            <a:endParaRPr sz="2000"/>
          </a:p>
        </p:txBody>
      </p:sp>
      <p:cxnSp>
        <p:nvCxnSpPr>
          <p:cNvPr id="537" name="Google Shape;537;p56"/>
          <p:cNvCxnSpPr/>
          <p:nvPr/>
        </p:nvCxnSpPr>
        <p:spPr>
          <a:xfrm>
            <a:off x="4632945" y="883355"/>
            <a:ext cx="1459500" cy="0"/>
          </a:xfrm>
          <a:prstGeom prst="straightConnector1">
            <a:avLst/>
          </a:prstGeom>
          <a:noFill/>
          <a:ln cap="flat" cmpd="sng" w="9525">
            <a:solidFill>
              <a:srgbClr val="000000"/>
            </a:solidFill>
            <a:prstDash val="solid"/>
            <a:round/>
            <a:headEnd len="med" w="med" type="none"/>
            <a:tailEnd len="med" w="med" type="none"/>
          </a:ln>
        </p:spPr>
      </p:cxnSp>
      <p:pic>
        <p:nvPicPr>
          <p:cNvPr descr="SmartBug_Logo_FINAL.png" id="538" name="Google Shape;538;p56"/>
          <p:cNvPicPr preferRelativeResize="0"/>
          <p:nvPr/>
        </p:nvPicPr>
        <p:blipFill>
          <a:blip r:embed="rId3">
            <a:alphaModFix/>
          </a:blip>
          <a:stretch>
            <a:fillRect/>
          </a:stretch>
        </p:blipFill>
        <p:spPr>
          <a:xfrm>
            <a:off x="196025" y="4870875"/>
            <a:ext cx="698904" cy="140700"/>
          </a:xfrm>
          <a:prstGeom prst="rect">
            <a:avLst/>
          </a:prstGeom>
          <a:noFill/>
          <a:ln>
            <a:noFill/>
          </a:ln>
        </p:spPr>
      </p:pic>
      <p:grpSp>
        <p:nvGrpSpPr>
          <p:cNvPr id="539" name="Google Shape;539;p56"/>
          <p:cNvGrpSpPr/>
          <p:nvPr/>
        </p:nvGrpSpPr>
        <p:grpSpPr>
          <a:xfrm>
            <a:off x="879200" y="2037250"/>
            <a:ext cx="2167900" cy="1090875"/>
            <a:chOff x="5231163" y="2971925"/>
            <a:chExt cx="2167900" cy="1090875"/>
          </a:xfrm>
        </p:grpSpPr>
        <p:sp>
          <p:nvSpPr>
            <p:cNvPr id="540" name="Google Shape;540;p56"/>
            <p:cNvSpPr/>
            <p:nvPr/>
          </p:nvSpPr>
          <p:spPr>
            <a:xfrm>
              <a:off x="6731863" y="2971925"/>
              <a:ext cx="667200" cy="1090800"/>
            </a:xfrm>
            <a:prstGeom prst="rect">
              <a:avLst/>
            </a:prstGeom>
            <a:solidFill>
              <a:srgbClr val="FFFFFF"/>
            </a:solidFill>
            <a:ln>
              <a:noFill/>
            </a:ln>
            <a:effectLst>
              <a:outerShdw blurRad="242888" rotWithShape="0" algn="bl" dir="5400000" dist="9525">
                <a:srgbClr val="B7B7B7">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6"/>
            <p:cNvSpPr/>
            <p:nvPr/>
          </p:nvSpPr>
          <p:spPr>
            <a:xfrm>
              <a:off x="5231163" y="2972000"/>
              <a:ext cx="2167800" cy="1090800"/>
            </a:xfrm>
            <a:prstGeom prst="chevron">
              <a:avLst>
                <a:gd fmla="val 50000" name="adj"/>
              </a:avLst>
            </a:prstGeom>
            <a:solidFill>
              <a:srgbClr val="FFFFFF"/>
            </a:solidFill>
            <a:ln>
              <a:noFill/>
            </a:ln>
            <a:effectLst>
              <a:outerShdw blurRad="242888" rotWithShape="0" algn="bl" dir="5400000" dist="9525">
                <a:srgbClr val="B7B7B7">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2" name="Google Shape;542;p56"/>
          <p:cNvSpPr/>
          <p:nvPr/>
        </p:nvSpPr>
        <p:spPr>
          <a:xfrm>
            <a:off x="2379900" y="2037288"/>
            <a:ext cx="667200" cy="1090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6"/>
          <p:cNvSpPr txBox="1"/>
          <p:nvPr>
            <p:ph idx="4294967295" type="body"/>
          </p:nvPr>
        </p:nvSpPr>
        <p:spPr>
          <a:xfrm>
            <a:off x="1419388" y="2618600"/>
            <a:ext cx="16278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57573"/>
                </a:solidFill>
              </a:rPr>
              <a:t>CLOSED</a:t>
            </a:r>
            <a:br>
              <a:rPr lang="en" sz="1000">
                <a:solidFill>
                  <a:srgbClr val="657573"/>
                </a:solidFill>
              </a:rPr>
            </a:br>
            <a:r>
              <a:rPr b="1" lang="en" sz="1000">
                <a:solidFill>
                  <a:srgbClr val="657573"/>
                </a:solidFill>
                <a:latin typeface="Raleway"/>
                <a:ea typeface="Raleway"/>
                <a:cs typeface="Raleway"/>
                <a:sym typeface="Raleway"/>
              </a:rPr>
              <a:t>LOST</a:t>
            </a:r>
            <a:endParaRPr b="1" sz="1000">
              <a:solidFill>
                <a:srgbClr val="657573"/>
              </a:solidFill>
              <a:latin typeface="Raleway"/>
              <a:ea typeface="Raleway"/>
              <a:cs typeface="Raleway"/>
              <a:sym typeface="Raleway"/>
            </a:endParaRPr>
          </a:p>
        </p:txBody>
      </p:sp>
      <p:sp>
        <p:nvSpPr>
          <p:cNvPr id="544" name="Google Shape;544;p56"/>
          <p:cNvSpPr txBox="1"/>
          <p:nvPr>
            <p:ph idx="4294967295" type="body"/>
          </p:nvPr>
        </p:nvSpPr>
        <p:spPr>
          <a:xfrm>
            <a:off x="1419388" y="2015375"/>
            <a:ext cx="16278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FF3C00"/>
                </a:solidFill>
                <a:latin typeface="Roboto Slab"/>
                <a:ea typeface="Roboto Slab"/>
                <a:cs typeface="Roboto Slab"/>
                <a:sym typeface="Roboto Slab"/>
              </a:rPr>
              <a:t>0</a:t>
            </a:r>
            <a:r>
              <a:rPr b="1" baseline="30000" lang="en" sz="3400">
                <a:solidFill>
                  <a:srgbClr val="FF3C00"/>
                </a:solidFill>
                <a:latin typeface="Roboto Slab"/>
                <a:ea typeface="Roboto Slab"/>
                <a:cs typeface="Roboto Slab"/>
                <a:sym typeface="Roboto Slab"/>
              </a:rPr>
              <a:t>%</a:t>
            </a:r>
            <a:endParaRPr b="1" baseline="30000" sz="3400">
              <a:solidFill>
                <a:srgbClr val="FF3C00"/>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548" name="Shape 548"/>
        <p:cNvGrpSpPr/>
        <p:nvPr/>
      </p:nvGrpSpPr>
      <p:grpSpPr>
        <a:xfrm>
          <a:off x="0" y="0"/>
          <a:ext cx="0" cy="0"/>
          <a:chOff x="0" y="0"/>
          <a:chExt cx="0" cy="0"/>
        </a:xfrm>
      </p:grpSpPr>
      <p:sp>
        <p:nvSpPr>
          <p:cNvPr id="549" name="Google Shape;549;p57"/>
          <p:cNvSpPr txBox="1"/>
          <p:nvPr>
            <p:ph idx="4294967295" type="title"/>
          </p:nvPr>
        </p:nvSpPr>
        <p:spPr>
          <a:xfrm>
            <a:off x="2000250" y="1700108"/>
            <a:ext cx="5143500" cy="5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0FFDC"/>
                </a:solidFill>
              </a:rPr>
              <a:t>LEAD-ROUTING PROCESS</a:t>
            </a:r>
            <a:endParaRPr sz="2400">
              <a:solidFill>
                <a:srgbClr val="40FFDC"/>
              </a:solidFill>
            </a:endParaRPr>
          </a:p>
        </p:txBody>
      </p:sp>
      <p:sp>
        <p:nvSpPr>
          <p:cNvPr id="550" name="Google Shape;550;p57"/>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1" name="Google Shape;551;p57"/>
          <p:cNvSpPr txBox="1"/>
          <p:nvPr>
            <p:ph idx="4294967295" type="title"/>
          </p:nvPr>
        </p:nvSpPr>
        <p:spPr>
          <a:xfrm>
            <a:off x="1882200" y="2269200"/>
            <a:ext cx="5379600" cy="1174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400">
                <a:solidFill>
                  <a:srgbClr val="FFFFFF"/>
                </a:solidFill>
              </a:rPr>
              <a:t>As leads enter the funnel, you’ll need a system for routing them from marketing to sales in a timely manner. This section outlines that process and </a:t>
            </a:r>
            <a:r>
              <a:rPr lang="en" sz="1400">
                <a:solidFill>
                  <a:srgbClr val="FFFFFF"/>
                </a:solidFill>
              </a:rPr>
              <a:t>should document your marketing and sales handling procedures. Remember: This process is unique to you. </a:t>
            </a:r>
            <a:endParaRPr sz="1400">
              <a:solidFill>
                <a:srgbClr val="FFFFFF"/>
              </a:solidFill>
            </a:endParaRPr>
          </a:p>
          <a:p>
            <a:pPr indent="0" lvl="0" marL="0" rtl="0" algn="ctr">
              <a:lnSpc>
                <a:spcPct val="115000"/>
              </a:lnSpc>
              <a:spcBef>
                <a:spcPts val="0"/>
              </a:spcBef>
              <a:spcAft>
                <a:spcPts val="0"/>
              </a:spcAft>
              <a:buNone/>
            </a:pPr>
            <a:r>
              <a:t/>
            </a:r>
            <a:endParaRPr sz="14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sp>
        <p:nvSpPr>
          <p:cNvPr id="556" name="Google Shape;556;p58"/>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7" name="Google Shape;557;p58"/>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Lead-Routing Process</a:t>
            </a:r>
            <a:endParaRPr sz="900"/>
          </a:p>
        </p:txBody>
      </p:sp>
      <p:cxnSp>
        <p:nvCxnSpPr>
          <p:cNvPr id="558" name="Google Shape;558;p58"/>
          <p:cNvCxnSpPr/>
          <p:nvPr/>
        </p:nvCxnSpPr>
        <p:spPr>
          <a:xfrm>
            <a:off x="196021" y="225575"/>
            <a:ext cx="431100" cy="0"/>
          </a:xfrm>
          <a:prstGeom prst="straightConnector1">
            <a:avLst/>
          </a:prstGeom>
          <a:noFill/>
          <a:ln cap="flat" cmpd="sng" w="28575">
            <a:solidFill>
              <a:srgbClr val="3FFFDC"/>
            </a:solidFill>
            <a:prstDash val="solid"/>
            <a:round/>
            <a:headEnd len="med" w="med" type="none"/>
            <a:tailEnd len="med" w="med" type="none"/>
          </a:ln>
        </p:spPr>
      </p:cxnSp>
      <p:sp>
        <p:nvSpPr>
          <p:cNvPr id="559" name="Google Shape;559;p58"/>
          <p:cNvSpPr/>
          <p:nvPr/>
        </p:nvSpPr>
        <p:spPr>
          <a:xfrm>
            <a:off x="3793680" y="3471825"/>
            <a:ext cx="1108200" cy="658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Recycled</a:t>
            </a:r>
            <a:endParaRPr sz="1200">
              <a:latin typeface="Raleway Medium"/>
              <a:ea typeface="Raleway Medium"/>
              <a:cs typeface="Raleway Medium"/>
              <a:sym typeface="Raleway Medium"/>
            </a:endParaRPr>
          </a:p>
        </p:txBody>
      </p:sp>
      <p:sp>
        <p:nvSpPr>
          <p:cNvPr id="560" name="Google Shape;560;p58"/>
          <p:cNvSpPr/>
          <p:nvPr/>
        </p:nvSpPr>
        <p:spPr>
          <a:xfrm>
            <a:off x="2400125" y="1519294"/>
            <a:ext cx="1108200" cy="658800"/>
          </a:xfrm>
          <a:prstGeom prst="rect">
            <a:avLst/>
          </a:prstGeom>
          <a:solidFill>
            <a:srgbClr val="FFF1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Engaged</a:t>
            </a:r>
            <a:endParaRPr sz="1200">
              <a:latin typeface="Raleway Medium"/>
              <a:ea typeface="Raleway Medium"/>
              <a:cs typeface="Raleway Medium"/>
              <a:sym typeface="Raleway Medium"/>
            </a:endParaRPr>
          </a:p>
        </p:txBody>
      </p:sp>
      <p:sp>
        <p:nvSpPr>
          <p:cNvPr id="561" name="Google Shape;561;p58"/>
          <p:cNvSpPr/>
          <p:nvPr/>
        </p:nvSpPr>
        <p:spPr>
          <a:xfrm>
            <a:off x="338700" y="1087725"/>
            <a:ext cx="1108200" cy="658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Anonymous</a:t>
            </a:r>
            <a:endParaRPr sz="1200">
              <a:latin typeface="Raleway Medium"/>
              <a:ea typeface="Raleway Medium"/>
              <a:cs typeface="Raleway Medium"/>
              <a:sym typeface="Raleway Medium"/>
            </a:endParaRPr>
          </a:p>
        </p:txBody>
      </p:sp>
      <p:cxnSp>
        <p:nvCxnSpPr>
          <p:cNvPr id="562" name="Google Shape;562;p58"/>
          <p:cNvCxnSpPr>
            <a:stCxn id="561" idx="3"/>
            <a:endCxn id="563" idx="0"/>
          </p:cNvCxnSpPr>
          <p:nvPr/>
        </p:nvCxnSpPr>
        <p:spPr>
          <a:xfrm flipH="1" rot="10800000">
            <a:off x="1446900" y="1347825"/>
            <a:ext cx="514800" cy="69300"/>
          </a:xfrm>
          <a:prstGeom prst="curvedConnector4">
            <a:avLst>
              <a:gd fmla="val 13381" name="adj1"/>
              <a:gd fmla="val 443615" name="adj2"/>
            </a:avLst>
          </a:prstGeom>
          <a:noFill/>
          <a:ln cap="flat" cmpd="sng" w="9525">
            <a:solidFill>
              <a:schemeClr val="dk2"/>
            </a:solidFill>
            <a:prstDash val="solid"/>
            <a:round/>
            <a:headEnd len="med" w="med" type="none"/>
            <a:tailEnd len="med" w="med" type="none"/>
          </a:ln>
        </p:spPr>
      </p:cxnSp>
      <p:sp>
        <p:nvSpPr>
          <p:cNvPr id="564" name="Google Shape;564;p58"/>
          <p:cNvSpPr/>
          <p:nvPr/>
        </p:nvSpPr>
        <p:spPr>
          <a:xfrm>
            <a:off x="476825" y="495925"/>
            <a:ext cx="831900" cy="28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Visit website</a:t>
            </a:r>
            <a:endParaRPr i="1" sz="800">
              <a:latin typeface="Raleway Medium"/>
              <a:ea typeface="Raleway Medium"/>
              <a:cs typeface="Raleway Medium"/>
              <a:sym typeface="Raleway Medium"/>
            </a:endParaRPr>
          </a:p>
        </p:txBody>
      </p:sp>
      <p:cxnSp>
        <p:nvCxnSpPr>
          <p:cNvPr id="565" name="Google Shape;565;p58"/>
          <p:cNvCxnSpPr>
            <a:stCxn id="564" idx="2"/>
            <a:endCxn id="561" idx="0"/>
          </p:cNvCxnSpPr>
          <p:nvPr/>
        </p:nvCxnSpPr>
        <p:spPr>
          <a:xfrm flipH="1" rot="-5400000">
            <a:off x="739325" y="933775"/>
            <a:ext cx="307500" cy="600"/>
          </a:xfrm>
          <a:prstGeom prst="curvedConnector3">
            <a:avLst>
              <a:gd fmla="val 49984" name="adj1"/>
            </a:avLst>
          </a:prstGeom>
          <a:noFill/>
          <a:ln cap="flat" cmpd="sng" w="9525">
            <a:solidFill>
              <a:schemeClr val="dk2"/>
            </a:solidFill>
            <a:prstDash val="solid"/>
            <a:round/>
            <a:headEnd len="med" w="med" type="oval"/>
            <a:tailEnd len="med" w="med" type="triangle"/>
          </a:ln>
        </p:spPr>
      </p:cxnSp>
      <p:sp>
        <p:nvSpPr>
          <p:cNvPr id="566" name="Google Shape;566;p58"/>
          <p:cNvSpPr/>
          <p:nvPr/>
        </p:nvSpPr>
        <p:spPr>
          <a:xfrm>
            <a:off x="338700" y="1948525"/>
            <a:ext cx="1108200" cy="658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Known</a:t>
            </a:r>
            <a:endParaRPr sz="1200">
              <a:latin typeface="Raleway Medium"/>
              <a:ea typeface="Raleway Medium"/>
              <a:cs typeface="Raleway Medium"/>
              <a:sym typeface="Raleway Medium"/>
            </a:endParaRPr>
          </a:p>
        </p:txBody>
      </p:sp>
      <p:sp>
        <p:nvSpPr>
          <p:cNvPr id="567" name="Google Shape;567;p58"/>
          <p:cNvSpPr/>
          <p:nvPr/>
        </p:nvSpPr>
        <p:spPr>
          <a:xfrm>
            <a:off x="476825" y="2886225"/>
            <a:ext cx="831900" cy="28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Upload list</a:t>
            </a:r>
            <a:endParaRPr i="1" sz="800">
              <a:latin typeface="Raleway Medium"/>
              <a:ea typeface="Raleway Medium"/>
              <a:cs typeface="Raleway Medium"/>
              <a:sym typeface="Raleway Medium"/>
            </a:endParaRPr>
          </a:p>
        </p:txBody>
      </p:sp>
      <p:cxnSp>
        <p:nvCxnSpPr>
          <p:cNvPr id="568" name="Google Shape;568;p58"/>
          <p:cNvCxnSpPr>
            <a:stCxn id="567" idx="0"/>
            <a:endCxn id="566" idx="2"/>
          </p:cNvCxnSpPr>
          <p:nvPr/>
        </p:nvCxnSpPr>
        <p:spPr>
          <a:xfrm rot="-5400000">
            <a:off x="753575" y="2746425"/>
            <a:ext cx="279000" cy="600"/>
          </a:xfrm>
          <a:prstGeom prst="curvedConnector3">
            <a:avLst>
              <a:gd fmla="val 49982" name="adj1"/>
            </a:avLst>
          </a:prstGeom>
          <a:noFill/>
          <a:ln cap="flat" cmpd="sng" w="9525">
            <a:solidFill>
              <a:schemeClr val="dk2"/>
            </a:solidFill>
            <a:prstDash val="solid"/>
            <a:round/>
            <a:headEnd len="med" w="med" type="oval"/>
            <a:tailEnd len="med" w="med" type="triangle"/>
          </a:ln>
        </p:spPr>
      </p:cxnSp>
      <p:cxnSp>
        <p:nvCxnSpPr>
          <p:cNvPr id="569" name="Google Shape;569;p58"/>
          <p:cNvCxnSpPr>
            <a:stCxn id="566" idx="3"/>
            <a:endCxn id="570" idx="2"/>
          </p:cNvCxnSpPr>
          <p:nvPr/>
        </p:nvCxnSpPr>
        <p:spPr>
          <a:xfrm>
            <a:off x="1446900" y="2277925"/>
            <a:ext cx="514800" cy="221700"/>
          </a:xfrm>
          <a:prstGeom prst="curvedConnector4">
            <a:avLst>
              <a:gd fmla="val 13381" name="adj1"/>
              <a:gd fmla="val 207409" name="adj2"/>
            </a:avLst>
          </a:prstGeom>
          <a:noFill/>
          <a:ln cap="flat" cmpd="sng" w="9525">
            <a:solidFill>
              <a:schemeClr val="dk2"/>
            </a:solidFill>
            <a:prstDash val="solid"/>
            <a:round/>
            <a:headEnd len="med" w="med" type="none"/>
            <a:tailEnd len="med" w="med" type="none"/>
          </a:ln>
        </p:spPr>
      </p:cxnSp>
      <p:sp>
        <p:nvSpPr>
          <p:cNvPr id="563" name="Google Shape;563;p58"/>
          <p:cNvSpPr/>
          <p:nvPr/>
        </p:nvSpPr>
        <p:spPr>
          <a:xfrm>
            <a:off x="1584675" y="1347825"/>
            <a:ext cx="753900" cy="3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Fill out web form</a:t>
            </a:r>
            <a:endParaRPr i="1" sz="800">
              <a:latin typeface="Raleway Medium"/>
              <a:ea typeface="Raleway Medium"/>
              <a:cs typeface="Raleway Medium"/>
              <a:sym typeface="Raleway Medium"/>
            </a:endParaRPr>
          </a:p>
        </p:txBody>
      </p:sp>
      <p:cxnSp>
        <p:nvCxnSpPr>
          <p:cNvPr id="571" name="Google Shape;571;p58"/>
          <p:cNvCxnSpPr>
            <a:stCxn id="563" idx="2"/>
            <a:endCxn id="560" idx="1"/>
          </p:cNvCxnSpPr>
          <p:nvPr/>
        </p:nvCxnSpPr>
        <p:spPr>
          <a:xfrm flipH="1" rot="-5400000">
            <a:off x="2097975" y="1546575"/>
            <a:ext cx="165900" cy="438600"/>
          </a:xfrm>
          <a:prstGeom prst="curvedConnector2">
            <a:avLst/>
          </a:prstGeom>
          <a:noFill/>
          <a:ln cap="flat" cmpd="sng" w="9525">
            <a:solidFill>
              <a:schemeClr val="dk2"/>
            </a:solidFill>
            <a:prstDash val="solid"/>
            <a:round/>
            <a:headEnd len="med" w="med" type="none"/>
            <a:tailEnd len="med" w="med" type="triangle"/>
          </a:ln>
        </p:spPr>
      </p:cxnSp>
      <p:cxnSp>
        <p:nvCxnSpPr>
          <p:cNvPr id="572" name="Google Shape;572;p58"/>
          <p:cNvCxnSpPr>
            <a:stCxn id="570" idx="0"/>
            <a:endCxn id="560" idx="1"/>
          </p:cNvCxnSpPr>
          <p:nvPr/>
        </p:nvCxnSpPr>
        <p:spPr>
          <a:xfrm rot="-5400000">
            <a:off x="2022975" y="1787277"/>
            <a:ext cx="315900" cy="438600"/>
          </a:xfrm>
          <a:prstGeom prst="curvedConnector2">
            <a:avLst/>
          </a:prstGeom>
          <a:noFill/>
          <a:ln cap="flat" cmpd="sng" w="9525">
            <a:solidFill>
              <a:schemeClr val="dk2"/>
            </a:solidFill>
            <a:prstDash val="solid"/>
            <a:round/>
            <a:headEnd len="med" w="med" type="none"/>
            <a:tailEnd len="med" w="med" type="triangle"/>
          </a:ln>
        </p:spPr>
      </p:cxnSp>
      <p:sp>
        <p:nvSpPr>
          <p:cNvPr id="573" name="Google Shape;573;p58"/>
          <p:cNvSpPr/>
          <p:nvPr/>
        </p:nvSpPr>
        <p:spPr>
          <a:xfrm>
            <a:off x="1805900" y="2827450"/>
            <a:ext cx="753900" cy="29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Behavior score &lt; 5</a:t>
            </a:r>
            <a:endParaRPr i="1" sz="800">
              <a:latin typeface="Raleway Medium"/>
              <a:ea typeface="Raleway Medium"/>
              <a:cs typeface="Raleway Medium"/>
              <a:sym typeface="Raleway Medium"/>
            </a:endParaRPr>
          </a:p>
        </p:txBody>
      </p:sp>
      <p:cxnSp>
        <p:nvCxnSpPr>
          <p:cNvPr id="574" name="Google Shape;574;p58"/>
          <p:cNvCxnSpPr>
            <a:stCxn id="560" idx="2"/>
            <a:endCxn id="573" idx="3"/>
          </p:cNvCxnSpPr>
          <p:nvPr/>
        </p:nvCxnSpPr>
        <p:spPr>
          <a:xfrm rot="5400000">
            <a:off x="2359475" y="2378344"/>
            <a:ext cx="795000" cy="394500"/>
          </a:xfrm>
          <a:prstGeom prst="curvedConnector2">
            <a:avLst/>
          </a:prstGeom>
          <a:noFill/>
          <a:ln cap="flat" cmpd="sng" w="9525">
            <a:solidFill>
              <a:schemeClr val="dk2"/>
            </a:solidFill>
            <a:prstDash val="solid"/>
            <a:round/>
            <a:headEnd len="med" w="med" type="none"/>
            <a:tailEnd len="med" w="med" type="none"/>
          </a:ln>
        </p:spPr>
      </p:cxnSp>
      <p:cxnSp>
        <p:nvCxnSpPr>
          <p:cNvPr id="575" name="Google Shape;575;p58"/>
          <p:cNvCxnSpPr>
            <a:stCxn id="573" idx="1"/>
          </p:cNvCxnSpPr>
          <p:nvPr/>
        </p:nvCxnSpPr>
        <p:spPr>
          <a:xfrm rot="10800000">
            <a:off x="1365200" y="2606050"/>
            <a:ext cx="440700" cy="366900"/>
          </a:xfrm>
          <a:prstGeom prst="curvedConnector3">
            <a:avLst>
              <a:gd fmla="val 89097" name="adj1"/>
            </a:avLst>
          </a:prstGeom>
          <a:noFill/>
          <a:ln cap="flat" cmpd="sng" w="9525">
            <a:solidFill>
              <a:schemeClr val="dk2"/>
            </a:solidFill>
            <a:prstDash val="solid"/>
            <a:round/>
            <a:headEnd len="med" w="med" type="none"/>
            <a:tailEnd len="med" w="med" type="triangle"/>
          </a:ln>
        </p:spPr>
      </p:cxnSp>
      <p:sp>
        <p:nvSpPr>
          <p:cNvPr id="570" name="Google Shape;570;p58"/>
          <p:cNvSpPr/>
          <p:nvPr/>
        </p:nvSpPr>
        <p:spPr>
          <a:xfrm>
            <a:off x="1584675" y="2164527"/>
            <a:ext cx="753900" cy="3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Behavior score &gt; 5</a:t>
            </a:r>
            <a:endParaRPr i="1" sz="800">
              <a:latin typeface="Raleway Medium"/>
              <a:ea typeface="Raleway Medium"/>
              <a:cs typeface="Raleway Medium"/>
              <a:sym typeface="Raleway Medium"/>
            </a:endParaRPr>
          </a:p>
        </p:txBody>
      </p:sp>
      <p:sp>
        <p:nvSpPr>
          <p:cNvPr id="576" name="Google Shape;576;p58"/>
          <p:cNvSpPr/>
          <p:nvPr/>
        </p:nvSpPr>
        <p:spPr>
          <a:xfrm>
            <a:off x="4337175" y="1519302"/>
            <a:ext cx="1108200" cy="658800"/>
          </a:xfrm>
          <a:prstGeom prst="rect">
            <a:avLst/>
          </a:prstGeom>
          <a:solidFill>
            <a:srgbClr val="FFF1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MQL</a:t>
            </a:r>
            <a:endParaRPr sz="1200">
              <a:latin typeface="Raleway Medium"/>
              <a:ea typeface="Raleway Medium"/>
              <a:cs typeface="Raleway Medium"/>
              <a:sym typeface="Raleway Medium"/>
            </a:endParaRPr>
          </a:p>
        </p:txBody>
      </p:sp>
      <p:sp>
        <p:nvSpPr>
          <p:cNvPr id="577" name="Google Shape;577;p58"/>
          <p:cNvSpPr/>
          <p:nvPr/>
        </p:nvSpPr>
        <p:spPr>
          <a:xfrm>
            <a:off x="4337175" y="841275"/>
            <a:ext cx="11082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Fill out fast track web form</a:t>
            </a:r>
            <a:endParaRPr i="1" sz="800">
              <a:latin typeface="Raleway Medium"/>
              <a:ea typeface="Raleway Medium"/>
              <a:cs typeface="Raleway Medium"/>
              <a:sym typeface="Raleway Medium"/>
            </a:endParaRPr>
          </a:p>
        </p:txBody>
      </p:sp>
      <p:cxnSp>
        <p:nvCxnSpPr>
          <p:cNvPr id="578" name="Google Shape;578;p58"/>
          <p:cNvCxnSpPr>
            <a:stCxn id="577" idx="2"/>
            <a:endCxn id="576" idx="0"/>
          </p:cNvCxnSpPr>
          <p:nvPr/>
        </p:nvCxnSpPr>
        <p:spPr>
          <a:xfrm flipH="1" rot="-5400000">
            <a:off x="4749375" y="1376775"/>
            <a:ext cx="284400" cy="600"/>
          </a:xfrm>
          <a:prstGeom prst="curvedConnector3">
            <a:avLst>
              <a:gd fmla="val 50005" name="adj1"/>
            </a:avLst>
          </a:prstGeom>
          <a:noFill/>
          <a:ln cap="flat" cmpd="sng" w="9525">
            <a:solidFill>
              <a:schemeClr val="dk2"/>
            </a:solidFill>
            <a:prstDash val="solid"/>
            <a:round/>
            <a:headEnd len="med" w="med" type="oval"/>
            <a:tailEnd len="med" w="med" type="triangle"/>
          </a:ln>
        </p:spPr>
      </p:cxnSp>
      <p:cxnSp>
        <p:nvCxnSpPr>
          <p:cNvPr id="579" name="Google Shape;579;p58"/>
          <p:cNvCxnSpPr>
            <a:stCxn id="560" idx="3"/>
            <a:endCxn id="576" idx="1"/>
          </p:cNvCxnSpPr>
          <p:nvPr/>
        </p:nvCxnSpPr>
        <p:spPr>
          <a:xfrm>
            <a:off x="3508325" y="1848694"/>
            <a:ext cx="828900" cy="600"/>
          </a:xfrm>
          <a:prstGeom prst="curvedConnector3">
            <a:avLst>
              <a:gd fmla="val 49997" name="adj1"/>
            </a:avLst>
          </a:prstGeom>
          <a:noFill/>
          <a:ln cap="flat" cmpd="sng" w="9525">
            <a:solidFill>
              <a:schemeClr val="dk2"/>
            </a:solidFill>
            <a:prstDash val="solid"/>
            <a:round/>
            <a:headEnd len="med" w="med" type="none"/>
            <a:tailEnd len="med" w="med" type="triangle"/>
          </a:ln>
        </p:spPr>
      </p:cxnSp>
      <p:sp>
        <p:nvSpPr>
          <p:cNvPr id="580" name="Google Shape;580;p58"/>
          <p:cNvSpPr/>
          <p:nvPr/>
        </p:nvSpPr>
        <p:spPr>
          <a:xfrm>
            <a:off x="3610653" y="1703200"/>
            <a:ext cx="548700" cy="29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Lorem ipsum</a:t>
            </a:r>
            <a:endParaRPr i="1" sz="800">
              <a:latin typeface="Raleway Medium"/>
              <a:ea typeface="Raleway Medium"/>
              <a:cs typeface="Raleway Medium"/>
              <a:sym typeface="Raleway Medium"/>
            </a:endParaRPr>
          </a:p>
        </p:txBody>
      </p:sp>
      <p:sp>
        <p:nvSpPr>
          <p:cNvPr id="581" name="Google Shape;581;p58"/>
          <p:cNvSpPr/>
          <p:nvPr/>
        </p:nvSpPr>
        <p:spPr>
          <a:xfrm>
            <a:off x="6274225" y="1519302"/>
            <a:ext cx="1108200" cy="658800"/>
          </a:xfrm>
          <a:prstGeom prst="rect">
            <a:avLst/>
          </a:prstGeom>
          <a:solidFill>
            <a:srgbClr val="FFF1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Sales Accepted</a:t>
            </a:r>
            <a:endParaRPr sz="1200">
              <a:latin typeface="Raleway Medium"/>
              <a:ea typeface="Raleway Medium"/>
              <a:cs typeface="Raleway Medium"/>
              <a:sym typeface="Raleway Medium"/>
            </a:endParaRPr>
          </a:p>
        </p:txBody>
      </p:sp>
      <p:sp>
        <p:nvSpPr>
          <p:cNvPr id="582" name="Google Shape;582;p58"/>
          <p:cNvSpPr/>
          <p:nvPr/>
        </p:nvSpPr>
        <p:spPr>
          <a:xfrm>
            <a:off x="6274225" y="841275"/>
            <a:ext cx="11082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Sales rep enter name in CRM</a:t>
            </a:r>
            <a:endParaRPr i="1" sz="800">
              <a:latin typeface="Raleway Medium"/>
              <a:ea typeface="Raleway Medium"/>
              <a:cs typeface="Raleway Medium"/>
              <a:sym typeface="Raleway Medium"/>
            </a:endParaRPr>
          </a:p>
        </p:txBody>
      </p:sp>
      <p:cxnSp>
        <p:nvCxnSpPr>
          <p:cNvPr id="583" name="Google Shape;583;p58"/>
          <p:cNvCxnSpPr>
            <a:stCxn id="582" idx="2"/>
            <a:endCxn id="581" idx="0"/>
          </p:cNvCxnSpPr>
          <p:nvPr/>
        </p:nvCxnSpPr>
        <p:spPr>
          <a:xfrm flipH="1" rot="-5400000">
            <a:off x="6686425" y="1376775"/>
            <a:ext cx="284400" cy="600"/>
          </a:xfrm>
          <a:prstGeom prst="curvedConnector3">
            <a:avLst>
              <a:gd fmla="val 50005" name="adj1"/>
            </a:avLst>
          </a:prstGeom>
          <a:noFill/>
          <a:ln cap="flat" cmpd="sng" w="9525">
            <a:solidFill>
              <a:schemeClr val="dk2"/>
            </a:solidFill>
            <a:prstDash val="solid"/>
            <a:round/>
            <a:headEnd len="med" w="med" type="oval"/>
            <a:tailEnd len="med" w="med" type="triangle"/>
          </a:ln>
        </p:spPr>
      </p:cxnSp>
      <p:cxnSp>
        <p:nvCxnSpPr>
          <p:cNvPr id="584" name="Google Shape;584;p58"/>
          <p:cNvCxnSpPr>
            <a:endCxn id="581" idx="1"/>
          </p:cNvCxnSpPr>
          <p:nvPr/>
        </p:nvCxnSpPr>
        <p:spPr>
          <a:xfrm>
            <a:off x="5445325" y="1848102"/>
            <a:ext cx="828900" cy="600"/>
          </a:xfrm>
          <a:prstGeom prst="curvedConnector3">
            <a:avLst>
              <a:gd fmla="val 50000" name="adj1"/>
            </a:avLst>
          </a:prstGeom>
          <a:noFill/>
          <a:ln cap="flat" cmpd="sng" w="9525">
            <a:solidFill>
              <a:schemeClr val="dk2"/>
            </a:solidFill>
            <a:prstDash val="solid"/>
            <a:round/>
            <a:headEnd len="med" w="med" type="none"/>
            <a:tailEnd len="med" w="med" type="triangle"/>
          </a:ln>
        </p:spPr>
      </p:cxnSp>
      <p:sp>
        <p:nvSpPr>
          <p:cNvPr id="585" name="Google Shape;585;p58"/>
          <p:cNvSpPr/>
          <p:nvPr/>
        </p:nvSpPr>
        <p:spPr>
          <a:xfrm>
            <a:off x="5547703" y="1703200"/>
            <a:ext cx="548700" cy="29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solidFill>
                  <a:schemeClr val="dk1"/>
                </a:solidFill>
                <a:latin typeface="Raleway Medium"/>
                <a:ea typeface="Raleway Medium"/>
                <a:cs typeface="Raleway Medium"/>
                <a:sym typeface="Raleway Medium"/>
              </a:rPr>
              <a:t>Lorem ipsum</a:t>
            </a:r>
            <a:endParaRPr i="1" sz="800">
              <a:latin typeface="Raleway Medium"/>
              <a:ea typeface="Raleway Medium"/>
              <a:cs typeface="Raleway Medium"/>
              <a:sym typeface="Raleway Medium"/>
            </a:endParaRPr>
          </a:p>
        </p:txBody>
      </p:sp>
      <p:sp>
        <p:nvSpPr>
          <p:cNvPr id="586" name="Google Shape;586;p58"/>
          <p:cNvSpPr/>
          <p:nvPr/>
        </p:nvSpPr>
        <p:spPr>
          <a:xfrm>
            <a:off x="6414174" y="2350050"/>
            <a:ext cx="828900" cy="29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Cannot be served</a:t>
            </a:r>
            <a:endParaRPr i="1" sz="800">
              <a:latin typeface="Raleway Medium"/>
              <a:ea typeface="Raleway Medium"/>
              <a:cs typeface="Raleway Medium"/>
              <a:sym typeface="Raleway Medium"/>
            </a:endParaRPr>
          </a:p>
        </p:txBody>
      </p:sp>
      <p:sp>
        <p:nvSpPr>
          <p:cNvPr id="587" name="Google Shape;587;p58"/>
          <p:cNvSpPr/>
          <p:nvPr/>
        </p:nvSpPr>
        <p:spPr>
          <a:xfrm>
            <a:off x="5334525" y="2645313"/>
            <a:ext cx="1108200" cy="3159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Medium"/>
                <a:ea typeface="Raleway Medium"/>
                <a:cs typeface="Raleway Medium"/>
                <a:sym typeface="Raleway Medium"/>
              </a:rPr>
              <a:t>Disqualified</a:t>
            </a:r>
            <a:endParaRPr sz="1200">
              <a:solidFill>
                <a:srgbClr val="FFFFFF"/>
              </a:solidFill>
              <a:latin typeface="Raleway Medium"/>
              <a:ea typeface="Raleway Medium"/>
              <a:cs typeface="Raleway Medium"/>
              <a:sym typeface="Raleway Medium"/>
            </a:endParaRPr>
          </a:p>
        </p:txBody>
      </p:sp>
      <p:cxnSp>
        <p:nvCxnSpPr>
          <p:cNvPr id="588" name="Google Shape;588;p58"/>
          <p:cNvCxnSpPr>
            <a:stCxn id="581" idx="2"/>
            <a:endCxn id="586" idx="0"/>
          </p:cNvCxnSpPr>
          <p:nvPr/>
        </p:nvCxnSpPr>
        <p:spPr>
          <a:xfrm flipH="1" rot="-5400000">
            <a:off x="6742675" y="2263752"/>
            <a:ext cx="171900" cy="600"/>
          </a:xfrm>
          <a:prstGeom prst="curvedConnector3">
            <a:avLst>
              <a:gd fmla="val 50014" name="adj1"/>
            </a:avLst>
          </a:prstGeom>
          <a:noFill/>
          <a:ln cap="flat" cmpd="sng" w="9525">
            <a:solidFill>
              <a:schemeClr val="dk2"/>
            </a:solidFill>
            <a:prstDash val="solid"/>
            <a:round/>
            <a:headEnd len="med" w="med" type="none"/>
            <a:tailEnd len="med" w="med" type="none"/>
          </a:ln>
        </p:spPr>
      </p:cxnSp>
      <p:cxnSp>
        <p:nvCxnSpPr>
          <p:cNvPr id="589" name="Google Shape;589;p58"/>
          <p:cNvCxnSpPr>
            <a:stCxn id="586" idx="2"/>
            <a:endCxn id="587" idx="3"/>
          </p:cNvCxnSpPr>
          <p:nvPr/>
        </p:nvCxnSpPr>
        <p:spPr>
          <a:xfrm rot="5400000">
            <a:off x="6554574" y="2529300"/>
            <a:ext cx="162300" cy="385800"/>
          </a:xfrm>
          <a:prstGeom prst="curvedConnector2">
            <a:avLst/>
          </a:prstGeom>
          <a:noFill/>
          <a:ln cap="flat" cmpd="sng" w="9525">
            <a:solidFill>
              <a:schemeClr val="dk2"/>
            </a:solidFill>
            <a:prstDash val="solid"/>
            <a:round/>
            <a:headEnd len="med" w="med" type="none"/>
            <a:tailEnd len="med" w="med" type="triangle"/>
          </a:ln>
        </p:spPr>
      </p:cxnSp>
      <p:cxnSp>
        <p:nvCxnSpPr>
          <p:cNvPr id="590" name="Google Shape;590;p58"/>
          <p:cNvCxnSpPr>
            <a:stCxn id="576" idx="2"/>
            <a:endCxn id="591" idx="0"/>
          </p:cNvCxnSpPr>
          <p:nvPr/>
        </p:nvCxnSpPr>
        <p:spPr>
          <a:xfrm flipH="1" rot="-5400000">
            <a:off x="4805625" y="2263752"/>
            <a:ext cx="171900" cy="600"/>
          </a:xfrm>
          <a:prstGeom prst="curvedConnector3">
            <a:avLst>
              <a:gd fmla="val 50014" name="adj1"/>
            </a:avLst>
          </a:prstGeom>
          <a:noFill/>
          <a:ln cap="flat" cmpd="sng" w="9525">
            <a:solidFill>
              <a:schemeClr val="dk2"/>
            </a:solidFill>
            <a:prstDash val="solid"/>
            <a:round/>
            <a:headEnd len="med" w="med" type="none"/>
            <a:tailEnd len="med" w="med" type="none"/>
          </a:ln>
        </p:spPr>
      </p:cxnSp>
      <p:sp>
        <p:nvSpPr>
          <p:cNvPr id="591" name="Google Shape;591;p58"/>
          <p:cNvSpPr/>
          <p:nvPr/>
        </p:nvSpPr>
        <p:spPr>
          <a:xfrm>
            <a:off x="4475623" y="2350050"/>
            <a:ext cx="831900" cy="29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solidFill>
                  <a:schemeClr val="dk1"/>
                </a:solidFill>
                <a:latin typeface="Raleway Medium"/>
                <a:ea typeface="Raleway Medium"/>
                <a:cs typeface="Raleway Medium"/>
                <a:sym typeface="Raleway Medium"/>
              </a:rPr>
              <a:t>Cannot be served</a:t>
            </a:r>
            <a:endParaRPr i="1" sz="800">
              <a:solidFill>
                <a:schemeClr val="dk1"/>
              </a:solidFill>
              <a:latin typeface="Raleway Medium"/>
              <a:ea typeface="Raleway Medium"/>
              <a:cs typeface="Raleway Medium"/>
              <a:sym typeface="Raleway Medium"/>
            </a:endParaRPr>
          </a:p>
        </p:txBody>
      </p:sp>
      <p:sp>
        <p:nvSpPr>
          <p:cNvPr id="592" name="Google Shape;592;p58"/>
          <p:cNvSpPr/>
          <p:nvPr/>
        </p:nvSpPr>
        <p:spPr>
          <a:xfrm>
            <a:off x="7643950" y="4024288"/>
            <a:ext cx="1108200" cy="658800"/>
          </a:xfrm>
          <a:prstGeom prst="rect">
            <a:avLst/>
          </a:prstGeom>
          <a:solidFill>
            <a:srgbClr val="FFF1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Client</a:t>
            </a:r>
            <a:endParaRPr sz="1200">
              <a:latin typeface="Raleway Medium"/>
              <a:ea typeface="Raleway Medium"/>
              <a:cs typeface="Raleway Medium"/>
              <a:sym typeface="Raleway Medium"/>
            </a:endParaRPr>
          </a:p>
        </p:txBody>
      </p:sp>
      <p:sp>
        <p:nvSpPr>
          <p:cNvPr id="593" name="Google Shape;593;p58"/>
          <p:cNvSpPr/>
          <p:nvPr/>
        </p:nvSpPr>
        <p:spPr>
          <a:xfrm>
            <a:off x="7643950" y="2467364"/>
            <a:ext cx="1108200" cy="658800"/>
          </a:xfrm>
          <a:prstGeom prst="rect">
            <a:avLst/>
          </a:prstGeom>
          <a:solidFill>
            <a:srgbClr val="FFF1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SQL</a:t>
            </a:r>
            <a:endParaRPr sz="1200">
              <a:latin typeface="Raleway Medium"/>
              <a:ea typeface="Raleway Medium"/>
              <a:cs typeface="Raleway Medium"/>
              <a:sym typeface="Raleway Medium"/>
            </a:endParaRPr>
          </a:p>
        </p:txBody>
      </p:sp>
      <p:cxnSp>
        <p:nvCxnSpPr>
          <p:cNvPr id="594" name="Google Shape;594;p58"/>
          <p:cNvCxnSpPr>
            <a:stCxn id="591" idx="2"/>
            <a:endCxn id="587" idx="1"/>
          </p:cNvCxnSpPr>
          <p:nvPr/>
        </p:nvCxnSpPr>
        <p:spPr>
          <a:xfrm flipH="1" rot="-5400000">
            <a:off x="5031973" y="2500650"/>
            <a:ext cx="162300" cy="443100"/>
          </a:xfrm>
          <a:prstGeom prst="curvedConnector2">
            <a:avLst/>
          </a:prstGeom>
          <a:noFill/>
          <a:ln cap="flat" cmpd="sng" w="9525">
            <a:solidFill>
              <a:schemeClr val="dk2"/>
            </a:solidFill>
            <a:prstDash val="solid"/>
            <a:round/>
            <a:headEnd len="med" w="med" type="none"/>
            <a:tailEnd len="med" w="med" type="triangle"/>
          </a:ln>
        </p:spPr>
      </p:cxnSp>
      <p:sp>
        <p:nvSpPr>
          <p:cNvPr id="595" name="Google Shape;595;p58"/>
          <p:cNvSpPr/>
          <p:nvPr/>
        </p:nvSpPr>
        <p:spPr>
          <a:xfrm>
            <a:off x="7820950" y="1621125"/>
            <a:ext cx="753900" cy="56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Sales rep identifies project</a:t>
            </a:r>
            <a:endParaRPr i="1" sz="800">
              <a:latin typeface="Raleway Medium"/>
              <a:ea typeface="Raleway Medium"/>
              <a:cs typeface="Raleway Medium"/>
              <a:sym typeface="Raleway Medium"/>
            </a:endParaRPr>
          </a:p>
        </p:txBody>
      </p:sp>
      <p:cxnSp>
        <p:nvCxnSpPr>
          <p:cNvPr id="596" name="Google Shape;596;p58"/>
          <p:cNvCxnSpPr>
            <a:stCxn id="581" idx="3"/>
            <a:endCxn id="595" idx="0"/>
          </p:cNvCxnSpPr>
          <p:nvPr/>
        </p:nvCxnSpPr>
        <p:spPr>
          <a:xfrm flipH="1" rot="10800000">
            <a:off x="7382425" y="1621002"/>
            <a:ext cx="815400" cy="227700"/>
          </a:xfrm>
          <a:prstGeom prst="curvedConnector4">
            <a:avLst>
              <a:gd fmla="val 26890" name="adj1"/>
              <a:gd fmla="val 204524" name="adj2"/>
            </a:avLst>
          </a:prstGeom>
          <a:noFill/>
          <a:ln cap="flat" cmpd="sng" w="9525">
            <a:solidFill>
              <a:schemeClr val="dk2"/>
            </a:solidFill>
            <a:prstDash val="solid"/>
            <a:round/>
            <a:headEnd len="med" w="med" type="none"/>
            <a:tailEnd len="med" w="med" type="none"/>
          </a:ln>
        </p:spPr>
      </p:cxnSp>
      <p:cxnSp>
        <p:nvCxnSpPr>
          <p:cNvPr id="597" name="Google Shape;597;p58"/>
          <p:cNvCxnSpPr>
            <a:stCxn id="595" idx="2"/>
            <a:endCxn id="593" idx="0"/>
          </p:cNvCxnSpPr>
          <p:nvPr/>
        </p:nvCxnSpPr>
        <p:spPr>
          <a:xfrm flipH="1" rot="-5400000">
            <a:off x="8057050" y="2325975"/>
            <a:ext cx="282300" cy="600"/>
          </a:xfrm>
          <a:prstGeom prst="curvedConnector3">
            <a:avLst>
              <a:gd fmla="val 49989" name="adj1"/>
            </a:avLst>
          </a:prstGeom>
          <a:noFill/>
          <a:ln cap="flat" cmpd="sng" w="9525">
            <a:solidFill>
              <a:schemeClr val="dk2"/>
            </a:solidFill>
            <a:prstDash val="solid"/>
            <a:round/>
            <a:headEnd len="med" w="med" type="none"/>
            <a:tailEnd len="med" w="med" type="triangle"/>
          </a:ln>
        </p:spPr>
      </p:cxnSp>
      <p:sp>
        <p:nvSpPr>
          <p:cNvPr id="598" name="Google Shape;598;p58"/>
          <p:cNvSpPr/>
          <p:nvPr/>
        </p:nvSpPr>
        <p:spPr>
          <a:xfrm>
            <a:off x="7782100" y="3389625"/>
            <a:ext cx="831900" cy="29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Opportunity </a:t>
            </a:r>
            <a:br>
              <a:rPr i="1" lang="en" sz="800">
                <a:latin typeface="Raleway Medium"/>
                <a:ea typeface="Raleway Medium"/>
                <a:cs typeface="Raleway Medium"/>
                <a:sym typeface="Raleway Medium"/>
              </a:rPr>
            </a:br>
            <a:r>
              <a:rPr i="1" lang="en" sz="800">
                <a:latin typeface="Raleway Medium"/>
                <a:ea typeface="Raleway Medium"/>
                <a:cs typeface="Raleway Medium"/>
                <a:sym typeface="Raleway Medium"/>
              </a:rPr>
              <a:t>is won</a:t>
            </a:r>
            <a:endParaRPr i="1" sz="800">
              <a:latin typeface="Raleway Medium"/>
              <a:ea typeface="Raleway Medium"/>
              <a:cs typeface="Raleway Medium"/>
              <a:sym typeface="Raleway Medium"/>
            </a:endParaRPr>
          </a:p>
        </p:txBody>
      </p:sp>
      <p:cxnSp>
        <p:nvCxnSpPr>
          <p:cNvPr id="599" name="Google Shape;599;p58"/>
          <p:cNvCxnSpPr>
            <a:stCxn id="593" idx="2"/>
            <a:endCxn id="598" idx="0"/>
          </p:cNvCxnSpPr>
          <p:nvPr/>
        </p:nvCxnSpPr>
        <p:spPr>
          <a:xfrm flipH="1" rot="-5400000">
            <a:off x="8066650" y="3257564"/>
            <a:ext cx="263400" cy="600"/>
          </a:xfrm>
          <a:prstGeom prst="curvedConnector3">
            <a:avLst>
              <a:gd fmla="val 50012" name="adj1"/>
            </a:avLst>
          </a:prstGeom>
          <a:noFill/>
          <a:ln cap="flat" cmpd="sng" w="9525">
            <a:solidFill>
              <a:schemeClr val="dk2"/>
            </a:solidFill>
            <a:prstDash val="solid"/>
            <a:round/>
            <a:headEnd len="med" w="med" type="none"/>
            <a:tailEnd len="med" w="med" type="none"/>
          </a:ln>
        </p:spPr>
      </p:cxnSp>
      <p:cxnSp>
        <p:nvCxnSpPr>
          <p:cNvPr id="600" name="Google Shape;600;p58"/>
          <p:cNvCxnSpPr>
            <a:stCxn id="598" idx="2"/>
            <a:endCxn id="592" idx="0"/>
          </p:cNvCxnSpPr>
          <p:nvPr/>
        </p:nvCxnSpPr>
        <p:spPr>
          <a:xfrm flipH="1" rot="-5400000">
            <a:off x="8026450" y="3852225"/>
            <a:ext cx="343800" cy="600"/>
          </a:xfrm>
          <a:prstGeom prst="curvedConnector3">
            <a:avLst>
              <a:gd fmla="val 49980" name="adj1"/>
            </a:avLst>
          </a:prstGeom>
          <a:noFill/>
          <a:ln cap="flat" cmpd="sng" w="9525">
            <a:solidFill>
              <a:schemeClr val="dk2"/>
            </a:solidFill>
            <a:prstDash val="solid"/>
            <a:round/>
            <a:headEnd len="med" w="med" type="none"/>
            <a:tailEnd len="med" w="med" type="triangle"/>
          </a:ln>
        </p:spPr>
      </p:cxnSp>
      <p:sp>
        <p:nvSpPr>
          <p:cNvPr id="601" name="Google Shape;601;p58"/>
          <p:cNvSpPr/>
          <p:nvPr/>
        </p:nvSpPr>
        <p:spPr>
          <a:xfrm>
            <a:off x="5567725" y="4024288"/>
            <a:ext cx="1108200" cy="658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Medium"/>
                <a:ea typeface="Raleway Medium"/>
                <a:cs typeface="Raleway Medium"/>
                <a:sym typeface="Raleway Medium"/>
              </a:rPr>
              <a:t>Former Client</a:t>
            </a:r>
            <a:endParaRPr sz="1200">
              <a:latin typeface="Raleway Medium"/>
              <a:ea typeface="Raleway Medium"/>
              <a:cs typeface="Raleway Medium"/>
              <a:sym typeface="Raleway Medium"/>
            </a:endParaRPr>
          </a:p>
        </p:txBody>
      </p:sp>
      <p:sp>
        <p:nvSpPr>
          <p:cNvPr id="602" name="Google Shape;602;p58"/>
          <p:cNvSpPr/>
          <p:nvPr/>
        </p:nvSpPr>
        <p:spPr>
          <a:xfrm>
            <a:off x="6940994" y="4208200"/>
            <a:ext cx="514800" cy="29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Client leaves</a:t>
            </a:r>
            <a:endParaRPr i="1" sz="800">
              <a:latin typeface="Raleway Medium"/>
              <a:ea typeface="Raleway Medium"/>
              <a:cs typeface="Raleway Medium"/>
              <a:sym typeface="Raleway Medium"/>
            </a:endParaRPr>
          </a:p>
        </p:txBody>
      </p:sp>
      <p:cxnSp>
        <p:nvCxnSpPr>
          <p:cNvPr id="603" name="Google Shape;603;p58"/>
          <p:cNvCxnSpPr>
            <a:stCxn id="592" idx="1"/>
            <a:endCxn id="602" idx="3"/>
          </p:cNvCxnSpPr>
          <p:nvPr/>
        </p:nvCxnSpPr>
        <p:spPr>
          <a:xfrm flipH="1">
            <a:off x="7455850" y="4353688"/>
            <a:ext cx="188100" cy="600"/>
          </a:xfrm>
          <a:prstGeom prst="curvedConnector3">
            <a:avLst>
              <a:gd fmla="val 50015" name="adj1"/>
            </a:avLst>
          </a:prstGeom>
          <a:noFill/>
          <a:ln cap="flat" cmpd="sng" w="9525">
            <a:solidFill>
              <a:schemeClr val="dk2"/>
            </a:solidFill>
            <a:prstDash val="solid"/>
            <a:round/>
            <a:headEnd len="med" w="med" type="none"/>
            <a:tailEnd len="med" w="med" type="none"/>
          </a:ln>
        </p:spPr>
      </p:cxnSp>
      <p:cxnSp>
        <p:nvCxnSpPr>
          <p:cNvPr id="604" name="Google Shape;604;p58"/>
          <p:cNvCxnSpPr>
            <a:stCxn id="602" idx="1"/>
            <a:endCxn id="601" idx="3"/>
          </p:cNvCxnSpPr>
          <p:nvPr/>
        </p:nvCxnSpPr>
        <p:spPr>
          <a:xfrm flipH="1">
            <a:off x="6675794" y="4353700"/>
            <a:ext cx="265200" cy="600"/>
          </a:xfrm>
          <a:prstGeom prst="curvedConnector3">
            <a:avLst>
              <a:gd fmla="val 49975" name="adj1"/>
            </a:avLst>
          </a:prstGeom>
          <a:noFill/>
          <a:ln cap="flat" cmpd="sng" w="9525">
            <a:solidFill>
              <a:schemeClr val="dk2"/>
            </a:solidFill>
            <a:prstDash val="solid"/>
            <a:round/>
            <a:headEnd len="med" w="med" type="none"/>
            <a:tailEnd len="med" w="med" type="triangle"/>
          </a:ln>
        </p:spPr>
      </p:cxnSp>
      <p:sp>
        <p:nvSpPr>
          <p:cNvPr id="605" name="Google Shape;605;p58"/>
          <p:cNvSpPr/>
          <p:nvPr/>
        </p:nvSpPr>
        <p:spPr>
          <a:xfrm>
            <a:off x="6633675" y="3530675"/>
            <a:ext cx="701400" cy="17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Re-engage</a:t>
            </a:r>
            <a:endParaRPr i="1" sz="800">
              <a:latin typeface="Raleway Medium"/>
              <a:ea typeface="Raleway Medium"/>
              <a:cs typeface="Raleway Medium"/>
              <a:sym typeface="Raleway Medium"/>
            </a:endParaRPr>
          </a:p>
        </p:txBody>
      </p:sp>
      <p:cxnSp>
        <p:nvCxnSpPr>
          <p:cNvPr id="606" name="Google Shape;606;p58"/>
          <p:cNvCxnSpPr>
            <a:stCxn id="601" idx="0"/>
            <a:endCxn id="605" idx="1"/>
          </p:cNvCxnSpPr>
          <p:nvPr/>
        </p:nvCxnSpPr>
        <p:spPr>
          <a:xfrm rot="-5400000">
            <a:off x="6173875" y="3564538"/>
            <a:ext cx="407700" cy="511800"/>
          </a:xfrm>
          <a:prstGeom prst="curvedConnector2">
            <a:avLst/>
          </a:prstGeom>
          <a:noFill/>
          <a:ln cap="flat" cmpd="sng" w="9525">
            <a:solidFill>
              <a:schemeClr val="dk2"/>
            </a:solidFill>
            <a:prstDash val="solid"/>
            <a:round/>
            <a:headEnd len="med" w="med" type="none"/>
            <a:tailEnd len="med" w="med" type="none"/>
          </a:ln>
        </p:spPr>
      </p:cxnSp>
      <p:cxnSp>
        <p:nvCxnSpPr>
          <p:cNvPr id="607" name="Google Shape;607;p58"/>
          <p:cNvCxnSpPr>
            <a:stCxn id="605" idx="3"/>
          </p:cNvCxnSpPr>
          <p:nvPr/>
        </p:nvCxnSpPr>
        <p:spPr>
          <a:xfrm flipH="1" rot="10800000">
            <a:off x="7335075" y="3134825"/>
            <a:ext cx="327300" cy="481800"/>
          </a:xfrm>
          <a:prstGeom prst="curvedConnector2">
            <a:avLst/>
          </a:prstGeom>
          <a:noFill/>
          <a:ln cap="flat" cmpd="sng" w="9525">
            <a:solidFill>
              <a:schemeClr val="dk2"/>
            </a:solidFill>
            <a:prstDash val="solid"/>
            <a:round/>
            <a:headEnd len="med" w="med" type="none"/>
            <a:tailEnd len="med" w="med" type="triangle"/>
          </a:ln>
        </p:spPr>
      </p:cxnSp>
      <p:sp>
        <p:nvSpPr>
          <p:cNvPr id="608" name="Google Shape;608;p58"/>
          <p:cNvSpPr/>
          <p:nvPr/>
        </p:nvSpPr>
        <p:spPr>
          <a:xfrm>
            <a:off x="5885575" y="3135175"/>
            <a:ext cx="753900" cy="36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Lost opportunity</a:t>
            </a:r>
            <a:endParaRPr i="1" sz="800">
              <a:latin typeface="Raleway Medium"/>
              <a:ea typeface="Raleway Medium"/>
              <a:cs typeface="Raleway Medium"/>
              <a:sym typeface="Raleway Medium"/>
            </a:endParaRPr>
          </a:p>
        </p:txBody>
      </p:sp>
      <p:sp>
        <p:nvSpPr>
          <p:cNvPr id="609" name="Google Shape;609;p58"/>
          <p:cNvSpPr/>
          <p:nvPr/>
        </p:nvSpPr>
        <p:spPr>
          <a:xfrm>
            <a:off x="7111806" y="2323228"/>
            <a:ext cx="511800" cy="36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Lead not ready</a:t>
            </a:r>
            <a:endParaRPr i="1" sz="800">
              <a:latin typeface="Raleway Medium"/>
              <a:ea typeface="Raleway Medium"/>
              <a:cs typeface="Raleway Medium"/>
              <a:sym typeface="Raleway Medium"/>
            </a:endParaRPr>
          </a:p>
        </p:txBody>
      </p:sp>
      <p:sp>
        <p:nvSpPr>
          <p:cNvPr id="610" name="Google Shape;610;p58"/>
          <p:cNvSpPr/>
          <p:nvPr/>
        </p:nvSpPr>
        <p:spPr>
          <a:xfrm>
            <a:off x="4046302" y="2661550"/>
            <a:ext cx="616500" cy="36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Lead not ready</a:t>
            </a:r>
            <a:endParaRPr i="1" sz="800">
              <a:latin typeface="Raleway Medium"/>
              <a:ea typeface="Raleway Medium"/>
              <a:cs typeface="Raleway Medium"/>
              <a:sym typeface="Raleway Medium"/>
            </a:endParaRPr>
          </a:p>
        </p:txBody>
      </p:sp>
      <p:cxnSp>
        <p:nvCxnSpPr>
          <p:cNvPr id="611" name="Google Shape;611;p58"/>
          <p:cNvCxnSpPr>
            <a:endCxn id="610" idx="0"/>
          </p:cNvCxnSpPr>
          <p:nvPr/>
        </p:nvCxnSpPr>
        <p:spPr>
          <a:xfrm rot="5400000">
            <a:off x="4235752" y="2282650"/>
            <a:ext cx="497700" cy="2601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612" name="Google Shape;612;p58"/>
          <p:cNvCxnSpPr>
            <a:stCxn id="610" idx="2"/>
            <a:endCxn id="559" idx="0"/>
          </p:cNvCxnSpPr>
          <p:nvPr/>
        </p:nvCxnSpPr>
        <p:spPr>
          <a:xfrm rot="5400000">
            <a:off x="4129402" y="3246700"/>
            <a:ext cx="443400" cy="6900"/>
          </a:xfrm>
          <a:prstGeom prst="curvedConnector3">
            <a:avLst>
              <a:gd fmla="val 49997" name="adj1"/>
            </a:avLst>
          </a:prstGeom>
          <a:noFill/>
          <a:ln cap="flat" cmpd="sng" w="9525">
            <a:solidFill>
              <a:schemeClr val="dk2"/>
            </a:solidFill>
            <a:prstDash val="solid"/>
            <a:round/>
            <a:headEnd len="med" w="med" type="none"/>
            <a:tailEnd len="med" w="med" type="triangle"/>
          </a:ln>
        </p:spPr>
      </p:cxnSp>
      <p:cxnSp>
        <p:nvCxnSpPr>
          <p:cNvPr id="613" name="Google Shape;613;p58"/>
          <p:cNvCxnSpPr>
            <a:stCxn id="593" idx="1"/>
            <a:endCxn id="608" idx="3"/>
          </p:cNvCxnSpPr>
          <p:nvPr/>
        </p:nvCxnSpPr>
        <p:spPr>
          <a:xfrm flipH="1">
            <a:off x="6639550" y="2796764"/>
            <a:ext cx="1004400" cy="522000"/>
          </a:xfrm>
          <a:prstGeom prst="curvedConnector3">
            <a:avLst>
              <a:gd fmla="val 41239" name="adj1"/>
            </a:avLst>
          </a:prstGeom>
          <a:noFill/>
          <a:ln cap="flat" cmpd="sng" w="9525">
            <a:solidFill>
              <a:schemeClr val="dk2"/>
            </a:solidFill>
            <a:prstDash val="solid"/>
            <a:round/>
            <a:headEnd len="med" w="med" type="none"/>
            <a:tailEnd len="med" w="med" type="none"/>
          </a:ln>
        </p:spPr>
      </p:cxnSp>
      <p:cxnSp>
        <p:nvCxnSpPr>
          <p:cNvPr id="614" name="Google Shape;614;p58"/>
          <p:cNvCxnSpPr>
            <a:stCxn id="608" idx="1"/>
            <a:endCxn id="559" idx="3"/>
          </p:cNvCxnSpPr>
          <p:nvPr/>
        </p:nvCxnSpPr>
        <p:spPr>
          <a:xfrm flipH="1">
            <a:off x="4901875" y="3318625"/>
            <a:ext cx="983700" cy="4827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615" name="Google Shape;615;p58"/>
          <p:cNvCxnSpPr>
            <a:endCxn id="609" idx="0"/>
          </p:cNvCxnSpPr>
          <p:nvPr/>
        </p:nvCxnSpPr>
        <p:spPr>
          <a:xfrm flipH="1" rot="-5400000">
            <a:off x="7286406" y="2241928"/>
            <a:ext cx="140100" cy="225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616" name="Google Shape;616;p58"/>
          <p:cNvCxnSpPr>
            <a:stCxn id="609" idx="2"/>
            <a:endCxn id="608" idx="3"/>
          </p:cNvCxnSpPr>
          <p:nvPr/>
        </p:nvCxnSpPr>
        <p:spPr>
          <a:xfrm rot="5400000">
            <a:off x="6689406" y="2640328"/>
            <a:ext cx="628500" cy="728100"/>
          </a:xfrm>
          <a:prstGeom prst="curvedConnector2">
            <a:avLst/>
          </a:prstGeom>
          <a:noFill/>
          <a:ln cap="flat" cmpd="sng" w="9525">
            <a:solidFill>
              <a:schemeClr val="dk2"/>
            </a:solidFill>
            <a:prstDash val="solid"/>
            <a:round/>
            <a:headEnd len="med" w="med" type="none"/>
            <a:tailEnd len="med" w="med" type="triangle"/>
          </a:ln>
        </p:spPr>
      </p:cxnSp>
      <p:sp>
        <p:nvSpPr>
          <p:cNvPr id="617" name="Google Shape;617;p58"/>
          <p:cNvSpPr/>
          <p:nvPr/>
        </p:nvSpPr>
        <p:spPr>
          <a:xfrm>
            <a:off x="2991825" y="2657425"/>
            <a:ext cx="1004400" cy="3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800">
                <a:latin typeface="Raleway Medium"/>
                <a:ea typeface="Raleway Medium"/>
                <a:cs typeface="Raleway Medium"/>
                <a:sym typeface="Raleway Medium"/>
              </a:rPr>
              <a:t>Score above </a:t>
            </a:r>
            <a:r>
              <a:rPr i="1" lang="en" sz="800">
                <a:latin typeface="Raleway Medium"/>
                <a:ea typeface="Raleway Medium"/>
                <a:cs typeface="Raleway Medium"/>
                <a:sym typeface="Raleway Medium"/>
              </a:rPr>
              <a:t>threshold</a:t>
            </a:r>
            <a:r>
              <a:rPr i="1" lang="en" sz="800">
                <a:latin typeface="Raleway Medium"/>
                <a:ea typeface="Raleway Medium"/>
                <a:cs typeface="Raleway Medium"/>
                <a:sym typeface="Raleway Medium"/>
              </a:rPr>
              <a:t> matrix</a:t>
            </a:r>
            <a:endParaRPr i="1" sz="800">
              <a:latin typeface="Raleway Medium"/>
              <a:ea typeface="Raleway Medium"/>
              <a:cs typeface="Raleway Medium"/>
              <a:sym typeface="Raleway Medium"/>
            </a:endParaRPr>
          </a:p>
        </p:txBody>
      </p:sp>
      <p:cxnSp>
        <p:nvCxnSpPr>
          <p:cNvPr id="618" name="Google Shape;618;p58"/>
          <p:cNvCxnSpPr>
            <a:stCxn id="559" idx="1"/>
            <a:endCxn id="617" idx="2"/>
          </p:cNvCxnSpPr>
          <p:nvPr/>
        </p:nvCxnSpPr>
        <p:spPr>
          <a:xfrm rot="10800000">
            <a:off x="3493980" y="2992425"/>
            <a:ext cx="299700" cy="808800"/>
          </a:xfrm>
          <a:prstGeom prst="curvedConnector2">
            <a:avLst/>
          </a:prstGeom>
          <a:noFill/>
          <a:ln cap="flat" cmpd="sng" w="9525">
            <a:solidFill>
              <a:schemeClr val="dk2"/>
            </a:solidFill>
            <a:prstDash val="solid"/>
            <a:round/>
            <a:headEnd len="med" w="med" type="none"/>
            <a:tailEnd len="med" w="med" type="none"/>
          </a:ln>
        </p:spPr>
      </p:cxnSp>
      <p:cxnSp>
        <p:nvCxnSpPr>
          <p:cNvPr id="619" name="Google Shape;619;p58"/>
          <p:cNvCxnSpPr>
            <a:stCxn id="617" idx="0"/>
          </p:cNvCxnSpPr>
          <p:nvPr/>
        </p:nvCxnSpPr>
        <p:spPr>
          <a:xfrm rot="-5400000">
            <a:off x="3624825" y="1946425"/>
            <a:ext cx="580200" cy="841800"/>
          </a:xfrm>
          <a:prstGeom prst="curvedConnector2">
            <a:avLst/>
          </a:prstGeom>
          <a:noFill/>
          <a:ln cap="flat" cmpd="sng" w="9525">
            <a:solidFill>
              <a:schemeClr val="dk2"/>
            </a:solidFill>
            <a:prstDash val="solid"/>
            <a:round/>
            <a:headEnd len="med" w="med" type="none"/>
            <a:tailEnd len="med" w="med" type="triangle"/>
          </a:ln>
        </p:spPr>
      </p:cxn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0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623" name="Shape 623"/>
        <p:cNvGrpSpPr/>
        <p:nvPr/>
      </p:nvGrpSpPr>
      <p:grpSpPr>
        <a:xfrm>
          <a:off x="0" y="0"/>
          <a:ext cx="0" cy="0"/>
          <a:chOff x="0" y="0"/>
          <a:chExt cx="0" cy="0"/>
        </a:xfrm>
      </p:grpSpPr>
      <p:sp>
        <p:nvSpPr>
          <p:cNvPr id="624" name="Google Shape;624;p59"/>
          <p:cNvSpPr txBox="1"/>
          <p:nvPr>
            <p:ph idx="4294967295" type="title"/>
          </p:nvPr>
        </p:nvSpPr>
        <p:spPr>
          <a:xfrm>
            <a:off x="2000250" y="1700108"/>
            <a:ext cx="5143500" cy="5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0FFDC"/>
                </a:solidFill>
              </a:rPr>
              <a:t>CLOSED-LOOP REPORTING</a:t>
            </a:r>
            <a:endParaRPr sz="2400">
              <a:solidFill>
                <a:srgbClr val="40FFDC"/>
              </a:solidFill>
            </a:endParaRPr>
          </a:p>
        </p:txBody>
      </p:sp>
      <p:sp>
        <p:nvSpPr>
          <p:cNvPr id="625" name="Google Shape;625;p59"/>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6" name="Google Shape;626;p59"/>
          <p:cNvSpPr txBox="1"/>
          <p:nvPr>
            <p:ph idx="4294967295" type="title"/>
          </p:nvPr>
        </p:nvSpPr>
        <p:spPr>
          <a:xfrm>
            <a:off x="1757050" y="2269200"/>
            <a:ext cx="5629800" cy="1174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400">
                <a:solidFill>
                  <a:srgbClr val="FFFFFF"/>
                </a:solidFill>
              </a:rPr>
              <a:t>To get the most out of sales and marketing efforts, you must be able to regularly report on activity in a closed-loop manner. In this section, we’ve provided space for you to save links to access your reports that will allow you to monitor your team’s performance.</a:t>
            </a:r>
            <a:endParaRPr sz="14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0"/>
          <p:cNvSpPr txBox="1"/>
          <p:nvPr>
            <p:ph idx="4294967295" type="body"/>
          </p:nvPr>
        </p:nvSpPr>
        <p:spPr>
          <a:xfrm>
            <a:off x="397900" y="1050725"/>
            <a:ext cx="2714100" cy="17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Link</a:t>
            </a:r>
            <a:endParaRPr sz="1200">
              <a:solidFill>
                <a:srgbClr val="FF0000"/>
              </a:solidFill>
            </a:endParaRPr>
          </a:p>
          <a:p>
            <a:pPr indent="0" lvl="0" marL="0" rtl="0" algn="l">
              <a:spcBef>
                <a:spcPts val="1000"/>
              </a:spcBef>
              <a:spcAft>
                <a:spcPts val="0"/>
              </a:spcAft>
              <a:buNone/>
            </a:pPr>
            <a:r>
              <a:rPr lang="en" sz="1200">
                <a:solidFill>
                  <a:srgbClr val="FF0000"/>
                </a:solidFill>
              </a:rPr>
              <a:t>Link</a:t>
            </a:r>
            <a:endParaRPr sz="1200">
              <a:solidFill>
                <a:srgbClr val="FF0000"/>
              </a:solidFill>
            </a:endParaRPr>
          </a:p>
          <a:p>
            <a:pPr indent="0" lvl="0" marL="0" rtl="0" algn="l">
              <a:spcBef>
                <a:spcPts val="1000"/>
              </a:spcBef>
              <a:spcAft>
                <a:spcPts val="1000"/>
              </a:spcAft>
              <a:buNone/>
            </a:pPr>
            <a:r>
              <a:rPr lang="en" sz="1200">
                <a:solidFill>
                  <a:srgbClr val="FF0000"/>
                </a:solidFill>
              </a:rPr>
              <a:t>Link</a:t>
            </a:r>
            <a:endParaRPr sz="1200">
              <a:solidFill>
                <a:srgbClr val="FF0000"/>
              </a:solidFill>
            </a:endParaRPr>
          </a:p>
        </p:txBody>
      </p:sp>
      <p:sp>
        <p:nvSpPr>
          <p:cNvPr id="632" name="Google Shape;632;p60"/>
          <p:cNvSpPr/>
          <p:nvPr/>
        </p:nvSpPr>
        <p:spPr>
          <a:xfrm>
            <a:off x="3518550" y="0"/>
            <a:ext cx="56256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633" name="Google Shape;633;p60"/>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34" name="Google Shape;634;p60"/>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Closed-Loop Reporting</a:t>
            </a:r>
            <a:endParaRPr sz="900"/>
          </a:p>
        </p:txBody>
      </p:sp>
      <p:cxnSp>
        <p:nvCxnSpPr>
          <p:cNvPr id="635" name="Google Shape;635;p60"/>
          <p:cNvCxnSpPr/>
          <p:nvPr/>
        </p:nvCxnSpPr>
        <p:spPr>
          <a:xfrm>
            <a:off x="196021" y="225575"/>
            <a:ext cx="431100" cy="0"/>
          </a:xfrm>
          <a:prstGeom prst="straightConnector1">
            <a:avLst/>
          </a:prstGeom>
          <a:noFill/>
          <a:ln cap="flat" cmpd="sng" w="28575">
            <a:solidFill>
              <a:srgbClr val="40FFDC"/>
            </a:solidFill>
            <a:prstDash val="solid"/>
            <a:round/>
            <a:headEnd len="med" w="med" type="none"/>
            <a:tailEnd len="med" w="med" type="none"/>
          </a:ln>
        </p:spPr>
      </p:cxnSp>
      <p:pic>
        <p:nvPicPr>
          <p:cNvPr id="636" name="Google Shape;636;p60"/>
          <p:cNvPicPr preferRelativeResize="0"/>
          <p:nvPr/>
        </p:nvPicPr>
        <p:blipFill>
          <a:blip r:embed="rId3">
            <a:alphaModFix/>
          </a:blip>
          <a:stretch>
            <a:fillRect/>
          </a:stretch>
        </p:blipFill>
        <p:spPr>
          <a:xfrm>
            <a:off x="4152638" y="415685"/>
            <a:ext cx="4357425" cy="4312129"/>
          </a:xfrm>
          <a:prstGeom prst="rect">
            <a:avLst/>
          </a:prstGeom>
          <a:noFill/>
          <a:ln>
            <a:noFill/>
          </a:ln>
          <a:effectLst>
            <a:outerShdw blurRad="228600" rotWithShape="0" algn="bl" dir="5400000" dist="19050">
              <a:srgbClr val="B7B7B7">
                <a:alpha val="50000"/>
              </a:srgbClr>
            </a:outerShdw>
          </a:effectLst>
        </p:spPr>
      </p:pic>
      <p:sp>
        <p:nvSpPr>
          <p:cNvPr id="637" name="Google Shape;637;p60"/>
          <p:cNvSpPr txBox="1"/>
          <p:nvPr>
            <p:ph idx="4294967295" type="title"/>
          </p:nvPr>
        </p:nvSpPr>
        <p:spPr>
          <a:xfrm>
            <a:off x="397904" y="408459"/>
            <a:ext cx="21678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Reports</a:t>
            </a:r>
            <a:endParaRPr sz="2000"/>
          </a:p>
        </p:txBody>
      </p:sp>
      <p:cxnSp>
        <p:nvCxnSpPr>
          <p:cNvPr id="638" name="Google Shape;638;p60"/>
          <p:cNvCxnSpPr/>
          <p:nvPr/>
        </p:nvCxnSpPr>
        <p:spPr>
          <a:xfrm>
            <a:off x="508120" y="883355"/>
            <a:ext cx="9003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1"/>
          <p:cNvSpPr txBox="1"/>
          <p:nvPr>
            <p:ph idx="4294967295" type="body"/>
          </p:nvPr>
        </p:nvSpPr>
        <p:spPr>
          <a:xfrm>
            <a:off x="397900" y="1050725"/>
            <a:ext cx="2714100" cy="17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Link</a:t>
            </a:r>
            <a:endParaRPr sz="1200">
              <a:solidFill>
                <a:srgbClr val="FF0000"/>
              </a:solidFill>
            </a:endParaRPr>
          </a:p>
          <a:p>
            <a:pPr indent="0" lvl="0" marL="0" rtl="0" algn="l">
              <a:spcBef>
                <a:spcPts val="1000"/>
              </a:spcBef>
              <a:spcAft>
                <a:spcPts val="0"/>
              </a:spcAft>
              <a:buNone/>
            </a:pPr>
            <a:r>
              <a:rPr lang="en" sz="1200">
                <a:solidFill>
                  <a:srgbClr val="FF0000"/>
                </a:solidFill>
              </a:rPr>
              <a:t>Link</a:t>
            </a:r>
            <a:endParaRPr sz="1200">
              <a:solidFill>
                <a:srgbClr val="FF0000"/>
              </a:solidFill>
            </a:endParaRPr>
          </a:p>
          <a:p>
            <a:pPr indent="0" lvl="0" marL="0" rtl="0" algn="l">
              <a:spcBef>
                <a:spcPts val="1000"/>
              </a:spcBef>
              <a:spcAft>
                <a:spcPts val="1000"/>
              </a:spcAft>
              <a:buNone/>
            </a:pPr>
            <a:r>
              <a:rPr lang="en" sz="1200">
                <a:solidFill>
                  <a:srgbClr val="FF0000"/>
                </a:solidFill>
              </a:rPr>
              <a:t>Link</a:t>
            </a:r>
            <a:endParaRPr sz="1200">
              <a:solidFill>
                <a:srgbClr val="FF0000"/>
              </a:solidFill>
            </a:endParaRPr>
          </a:p>
        </p:txBody>
      </p:sp>
      <p:sp>
        <p:nvSpPr>
          <p:cNvPr id="644" name="Google Shape;644;p61"/>
          <p:cNvSpPr/>
          <p:nvPr/>
        </p:nvSpPr>
        <p:spPr>
          <a:xfrm>
            <a:off x="3518550" y="0"/>
            <a:ext cx="5625600" cy="51435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Raleway Medium"/>
              <a:ea typeface="Raleway Medium"/>
              <a:cs typeface="Raleway Medium"/>
              <a:sym typeface="Raleway Medium"/>
            </a:endParaRPr>
          </a:p>
        </p:txBody>
      </p:sp>
      <p:sp>
        <p:nvSpPr>
          <p:cNvPr id="645" name="Google Shape;645;p61"/>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46" name="Google Shape;646;p61"/>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Closed-Loop Reporting</a:t>
            </a:r>
            <a:endParaRPr sz="900"/>
          </a:p>
        </p:txBody>
      </p:sp>
      <p:cxnSp>
        <p:nvCxnSpPr>
          <p:cNvPr id="647" name="Google Shape;647;p61"/>
          <p:cNvCxnSpPr/>
          <p:nvPr/>
        </p:nvCxnSpPr>
        <p:spPr>
          <a:xfrm>
            <a:off x="196021" y="225575"/>
            <a:ext cx="431100" cy="0"/>
          </a:xfrm>
          <a:prstGeom prst="straightConnector1">
            <a:avLst/>
          </a:prstGeom>
          <a:noFill/>
          <a:ln cap="flat" cmpd="sng" w="28575">
            <a:solidFill>
              <a:srgbClr val="40FFDC"/>
            </a:solidFill>
            <a:prstDash val="solid"/>
            <a:round/>
            <a:headEnd len="med" w="med" type="none"/>
            <a:tailEnd len="med" w="med" type="none"/>
          </a:ln>
        </p:spPr>
      </p:cxnSp>
      <p:sp>
        <p:nvSpPr>
          <p:cNvPr id="648" name="Google Shape;648;p61"/>
          <p:cNvSpPr txBox="1"/>
          <p:nvPr>
            <p:ph idx="4294967295" type="title"/>
          </p:nvPr>
        </p:nvSpPr>
        <p:spPr>
          <a:xfrm>
            <a:off x="397904" y="408459"/>
            <a:ext cx="21678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Reports</a:t>
            </a:r>
            <a:endParaRPr sz="2000"/>
          </a:p>
        </p:txBody>
      </p:sp>
      <p:cxnSp>
        <p:nvCxnSpPr>
          <p:cNvPr id="649" name="Google Shape;649;p61"/>
          <p:cNvCxnSpPr/>
          <p:nvPr/>
        </p:nvCxnSpPr>
        <p:spPr>
          <a:xfrm>
            <a:off x="508120" y="883355"/>
            <a:ext cx="900300" cy="0"/>
          </a:xfrm>
          <a:prstGeom prst="straightConnector1">
            <a:avLst/>
          </a:prstGeom>
          <a:noFill/>
          <a:ln cap="flat" cmpd="sng" w="9525">
            <a:solidFill>
              <a:srgbClr val="000000"/>
            </a:solidFill>
            <a:prstDash val="solid"/>
            <a:round/>
            <a:headEnd len="med" w="med" type="none"/>
            <a:tailEnd len="med" w="med" type="none"/>
          </a:ln>
        </p:spPr>
      </p:cxnSp>
      <p:pic>
        <p:nvPicPr>
          <p:cNvPr id="650" name="Google Shape;650;p61"/>
          <p:cNvPicPr preferRelativeResize="0"/>
          <p:nvPr/>
        </p:nvPicPr>
        <p:blipFill>
          <a:blip r:embed="rId3">
            <a:alphaModFix/>
          </a:blip>
          <a:stretch>
            <a:fillRect/>
          </a:stretch>
        </p:blipFill>
        <p:spPr>
          <a:xfrm>
            <a:off x="3969882" y="1422475"/>
            <a:ext cx="4765075" cy="2298550"/>
          </a:xfrm>
          <a:prstGeom prst="rect">
            <a:avLst/>
          </a:prstGeom>
          <a:noFill/>
          <a:ln>
            <a:noFill/>
          </a:ln>
          <a:effectLst>
            <a:outerShdw blurRad="200025" rotWithShape="0" algn="bl" dir="5400000" dist="19050">
              <a:srgbClr val="B7B7B7">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654" name="Shape 654"/>
        <p:cNvGrpSpPr/>
        <p:nvPr/>
      </p:nvGrpSpPr>
      <p:grpSpPr>
        <a:xfrm>
          <a:off x="0" y="0"/>
          <a:ext cx="0" cy="0"/>
          <a:chOff x="0" y="0"/>
          <a:chExt cx="0" cy="0"/>
        </a:xfrm>
      </p:grpSpPr>
      <p:sp>
        <p:nvSpPr>
          <p:cNvPr id="655" name="Google Shape;655;p62"/>
          <p:cNvSpPr txBox="1"/>
          <p:nvPr>
            <p:ph idx="4294967295" type="title"/>
          </p:nvPr>
        </p:nvSpPr>
        <p:spPr>
          <a:xfrm>
            <a:off x="2559525" y="1400400"/>
            <a:ext cx="4025100" cy="5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0FFDC"/>
                </a:solidFill>
              </a:rPr>
              <a:t>CONTENT PLAN FOR SALES ENABLEMENT</a:t>
            </a:r>
            <a:endParaRPr sz="2400">
              <a:solidFill>
                <a:srgbClr val="40FFDC"/>
              </a:solidFill>
            </a:endParaRPr>
          </a:p>
        </p:txBody>
      </p:sp>
      <p:sp>
        <p:nvSpPr>
          <p:cNvPr id="656" name="Google Shape;656;p62"/>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7" name="Google Shape;657;p62"/>
          <p:cNvSpPr txBox="1"/>
          <p:nvPr>
            <p:ph idx="4294967295" type="title"/>
          </p:nvPr>
        </p:nvSpPr>
        <p:spPr>
          <a:xfrm>
            <a:off x="1989025" y="2274300"/>
            <a:ext cx="5165700" cy="1468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400">
                <a:solidFill>
                  <a:srgbClr val="FFFFFF"/>
                </a:solidFill>
              </a:rPr>
              <a:t>Considering that 70 percent of the Buyer’s Journey and research occurs </a:t>
            </a:r>
            <a:r>
              <a:rPr lang="en" sz="1400">
                <a:solidFill>
                  <a:srgbClr val="FFFFFF"/>
                </a:solidFill>
              </a:rPr>
              <a:t>before your customer ever talks</a:t>
            </a:r>
            <a:r>
              <a:rPr lang="en" sz="1400">
                <a:solidFill>
                  <a:srgbClr val="FFFFFF"/>
                </a:solidFill>
              </a:rPr>
              <a:t> to a sales rep, a content strategy for sales enablement is critical to high-performance sales and marketing. In this section, you will find the remaining templates for your sales enablement content strategy.</a:t>
            </a:r>
            <a:endParaRPr sz="14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p:nvPr/>
        </p:nvSpPr>
        <p:spPr>
          <a:xfrm>
            <a:off x="3681675" y="1451000"/>
            <a:ext cx="1873200" cy="498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txBox="1"/>
          <p:nvPr>
            <p:ph idx="4294967295" type="title"/>
          </p:nvPr>
        </p:nvSpPr>
        <p:spPr>
          <a:xfrm>
            <a:off x="1131950" y="2232625"/>
            <a:ext cx="6912300" cy="1571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rgbClr val="FFFFFF"/>
                </a:solidFill>
              </a:rPr>
              <a:t>Sales enablement delivers the tools, resources, and content needed to maximize success. This deck outlines SmartBug’s recommended playbook to set goals and strategies for energizing your sales and marketing processes.</a:t>
            </a:r>
            <a:endParaRPr sz="1800">
              <a:solidFill>
                <a:srgbClr val="FFFFFF"/>
              </a:solidFill>
            </a:endParaRPr>
          </a:p>
          <a:p>
            <a:pPr indent="0" lvl="0" marL="0" rtl="0" algn="l">
              <a:spcBef>
                <a:spcPts val="1600"/>
              </a:spcBef>
              <a:spcAft>
                <a:spcPts val="0"/>
              </a:spcAft>
              <a:buNone/>
            </a:pPr>
            <a:r>
              <a:t/>
            </a:r>
            <a:endParaRPr/>
          </a:p>
        </p:txBody>
      </p:sp>
      <p:sp>
        <p:nvSpPr>
          <p:cNvPr id="172" name="Google Shape;172;p27"/>
          <p:cNvSpPr txBox="1"/>
          <p:nvPr>
            <p:ph type="title"/>
          </p:nvPr>
        </p:nvSpPr>
        <p:spPr>
          <a:xfrm>
            <a:off x="1792350" y="1200825"/>
            <a:ext cx="5559300" cy="69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173" name="Google Shape;173;p27"/>
          <p:cNvSpPr/>
          <p:nvPr/>
        </p:nvSpPr>
        <p:spPr>
          <a:xfrm>
            <a:off x="3686325" y="936050"/>
            <a:ext cx="1804500" cy="395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3"/>
          <p:cNvSpPr txBox="1"/>
          <p:nvPr>
            <p:ph idx="4294967295" type="title"/>
          </p:nvPr>
        </p:nvSpPr>
        <p:spPr>
          <a:xfrm>
            <a:off x="397898" y="484650"/>
            <a:ext cx="323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Pitch with Confidence</a:t>
            </a:r>
            <a:endParaRPr sz="2000"/>
          </a:p>
        </p:txBody>
      </p:sp>
      <p:cxnSp>
        <p:nvCxnSpPr>
          <p:cNvPr id="663" name="Google Shape;663;p63"/>
          <p:cNvCxnSpPr/>
          <p:nvPr/>
        </p:nvCxnSpPr>
        <p:spPr>
          <a:xfrm>
            <a:off x="508120" y="959555"/>
            <a:ext cx="2574000" cy="0"/>
          </a:xfrm>
          <a:prstGeom prst="straightConnector1">
            <a:avLst/>
          </a:prstGeom>
          <a:noFill/>
          <a:ln cap="flat" cmpd="sng" w="9525">
            <a:solidFill>
              <a:srgbClr val="000000"/>
            </a:solidFill>
            <a:prstDash val="solid"/>
            <a:round/>
            <a:headEnd len="med" w="med" type="none"/>
            <a:tailEnd len="med" w="med" type="none"/>
          </a:ln>
        </p:spPr>
      </p:cxnSp>
      <p:sp>
        <p:nvSpPr>
          <p:cNvPr id="664" name="Google Shape;664;p63"/>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5" name="Google Shape;665;p63"/>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Content Plan For Sales Enablement</a:t>
            </a:r>
            <a:endParaRPr sz="900">
              <a:solidFill>
                <a:schemeClr val="dk1"/>
              </a:solidFill>
            </a:endParaRPr>
          </a:p>
        </p:txBody>
      </p:sp>
      <p:cxnSp>
        <p:nvCxnSpPr>
          <p:cNvPr id="666" name="Google Shape;666;p63"/>
          <p:cNvCxnSpPr/>
          <p:nvPr/>
        </p:nvCxnSpPr>
        <p:spPr>
          <a:xfrm>
            <a:off x="196021" y="225575"/>
            <a:ext cx="431100" cy="0"/>
          </a:xfrm>
          <a:prstGeom prst="straightConnector1">
            <a:avLst/>
          </a:prstGeom>
          <a:noFill/>
          <a:ln cap="flat" cmpd="sng" w="28575">
            <a:solidFill>
              <a:srgbClr val="40FFDC"/>
            </a:solidFill>
            <a:prstDash val="solid"/>
            <a:round/>
            <a:headEnd len="med" w="med" type="none"/>
            <a:tailEnd len="med" w="med" type="none"/>
          </a:ln>
        </p:spPr>
      </p:cxnSp>
      <p:sp>
        <p:nvSpPr>
          <p:cNvPr id="667" name="Google Shape;667;p63"/>
          <p:cNvSpPr txBox="1"/>
          <p:nvPr>
            <p:ph idx="4294967295" type="body"/>
          </p:nvPr>
        </p:nvSpPr>
        <p:spPr>
          <a:xfrm>
            <a:off x="474100" y="1239425"/>
            <a:ext cx="5246100" cy="302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solidFill>
                  <a:srgbClr val="FF3C00"/>
                </a:solidFill>
              </a:rPr>
              <a:t>Include a pitch for reps to rely on and use. It should be crafted using the insights you learned from buyer persona research.</a:t>
            </a:r>
            <a:endParaRPr sz="3000">
              <a:solidFill>
                <a:srgbClr val="FF3C00"/>
              </a:solidFill>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p64"/>
          <p:cNvPicPr preferRelativeResize="0"/>
          <p:nvPr/>
        </p:nvPicPr>
        <p:blipFill rotWithShape="1">
          <a:blip r:embed="rId3">
            <a:alphaModFix/>
          </a:blip>
          <a:srcRect b="0" l="28574" r="16453" t="0"/>
          <a:stretch/>
        </p:blipFill>
        <p:spPr>
          <a:xfrm>
            <a:off x="4902825" y="100"/>
            <a:ext cx="4241252" cy="5143499"/>
          </a:xfrm>
          <a:prstGeom prst="rect">
            <a:avLst/>
          </a:prstGeom>
          <a:noFill/>
          <a:ln>
            <a:noFill/>
          </a:ln>
        </p:spPr>
      </p:pic>
      <p:sp>
        <p:nvSpPr>
          <p:cNvPr id="673" name="Google Shape;673;p64"/>
          <p:cNvSpPr/>
          <p:nvPr/>
        </p:nvSpPr>
        <p:spPr>
          <a:xfrm>
            <a:off x="4902750" y="101"/>
            <a:ext cx="4241400" cy="5143500"/>
          </a:xfrm>
          <a:prstGeom prst="rect">
            <a:avLst/>
          </a:prstGeom>
          <a:solidFill>
            <a:srgbClr val="40FFDC">
              <a:alpha val="3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64"/>
          <p:cNvSpPr txBox="1"/>
          <p:nvPr>
            <p:ph idx="4294967295" type="title"/>
          </p:nvPr>
        </p:nvSpPr>
        <p:spPr>
          <a:xfrm>
            <a:off x="397901" y="484650"/>
            <a:ext cx="4445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Navigating the Buying Process</a:t>
            </a:r>
            <a:endParaRPr sz="2000"/>
          </a:p>
        </p:txBody>
      </p:sp>
      <p:cxnSp>
        <p:nvCxnSpPr>
          <p:cNvPr id="675" name="Google Shape;675;p64"/>
          <p:cNvCxnSpPr/>
          <p:nvPr/>
        </p:nvCxnSpPr>
        <p:spPr>
          <a:xfrm>
            <a:off x="508120" y="959555"/>
            <a:ext cx="3614700" cy="0"/>
          </a:xfrm>
          <a:prstGeom prst="straightConnector1">
            <a:avLst/>
          </a:prstGeom>
          <a:noFill/>
          <a:ln cap="flat" cmpd="sng" w="9525">
            <a:solidFill>
              <a:srgbClr val="000000"/>
            </a:solidFill>
            <a:prstDash val="solid"/>
            <a:round/>
            <a:headEnd len="med" w="med" type="none"/>
            <a:tailEnd len="med" w="med" type="none"/>
          </a:ln>
        </p:spPr>
      </p:cxnSp>
      <p:sp>
        <p:nvSpPr>
          <p:cNvPr id="676" name="Google Shape;676;p64"/>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677" name="Google Shape;677;p64"/>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Content Plan For Sales Enablement</a:t>
            </a:r>
            <a:endParaRPr sz="900">
              <a:solidFill>
                <a:schemeClr val="dk1"/>
              </a:solidFill>
            </a:endParaRPr>
          </a:p>
        </p:txBody>
      </p:sp>
      <p:cxnSp>
        <p:nvCxnSpPr>
          <p:cNvPr id="678" name="Google Shape;678;p64"/>
          <p:cNvCxnSpPr/>
          <p:nvPr/>
        </p:nvCxnSpPr>
        <p:spPr>
          <a:xfrm>
            <a:off x="196021" y="225575"/>
            <a:ext cx="431100" cy="0"/>
          </a:xfrm>
          <a:prstGeom prst="straightConnector1">
            <a:avLst/>
          </a:prstGeom>
          <a:noFill/>
          <a:ln cap="flat" cmpd="sng" w="28575">
            <a:solidFill>
              <a:srgbClr val="40FFDC"/>
            </a:solidFill>
            <a:prstDash val="solid"/>
            <a:round/>
            <a:headEnd len="med" w="med" type="none"/>
            <a:tailEnd len="med" w="med" type="none"/>
          </a:ln>
        </p:spPr>
      </p:cxnSp>
      <p:sp>
        <p:nvSpPr>
          <p:cNvPr id="679" name="Google Shape;679;p64"/>
          <p:cNvSpPr txBox="1"/>
          <p:nvPr>
            <p:ph idx="4294967295" type="body"/>
          </p:nvPr>
        </p:nvSpPr>
        <p:spPr>
          <a:xfrm>
            <a:off x="287836" y="1063825"/>
            <a:ext cx="4001400" cy="29007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Raleway"/>
              <a:buChar char="■"/>
            </a:pPr>
            <a:r>
              <a:rPr lang="en" sz="1400">
                <a:solidFill>
                  <a:srgbClr val="FF3C00"/>
                </a:solidFill>
              </a:rPr>
              <a:t>What should the rep do at each stage? </a:t>
            </a:r>
            <a:endParaRPr sz="1400">
              <a:solidFill>
                <a:srgbClr val="FF3C00"/>
              </a:solidFill>
            </a:endParaRPr>
          </a:p>
          <a:p>
            <a:pPr indent="-317500" lvl="0" marL="457200" rtl="0" algn="l">
              <a:lnSpc>
                <a:spcPct val="100000"/>
              </a:lnSpc>
              <a:spcBef>
                <a:spcPts val="1000"/>
              </a:spcBef>
              <a:spcAft>
                <a:spcPts val="0"/>
              </a:spcAft>
              <a:buSzPts val="1400"/>
              <a:buFont typeface="Raleway"/>
              <a:buChar char="■"/>
            </a:pPr>
            <a:r>
              <a:rPr lang="en" sz="1400">
                <a:solidFill>
                  <a:srgbClr val="FF3C00"/>
                </a:solidFill>
              </a:rPr>
              <a:t>How does a presentation look? </a:t>
            </a:r>
            <a:endParaRPr sz="1400">
              <a:solidFill>
                <a:srgbClr val="FF3C00"/>
              </a:solidFill>
            </a:endParaRPr>
          </a:p>
          <a:p>
            <a:pPr indent="-317500" lvl="0" marL="457200" rtl="0" algn="l">
              <a:lnSpc>
                <a:spcPct val="100000"/>
              </a:lnSpc>
              <a:spcBef>
                <a:spcPts val="1000"/>
              </a:spcBef>
              <a:spcAft>
                <a:spcPts val="1000"/>
              </a:spcAft>
              <a:buSzPts val="1400"/>
              <a:buFont typeface="Raleway"/>
              <a:buChar char="■"/>
            </a:pPr>
            <a:r>
              <a:rPr lang="en" sz="1400">
                <a:solidFill>
                  <a:srgbClr val="FF3C00"/>
                </a:solidFill>
              </a:rPr>
              <a:t>What must a rep do after appointments or demos?</a:t>
            </a:r>
            <a:endParaRPr sz="1400">
              <a:solidFill>
                <a:srgbClr val="FF3C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0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xEl>
                                              <p:pRg end="0" st="0"/>
                                            </p:txEl>
                                          </p:spTgt>
                                        </p:tgtEl>
                                        <p:attrNameLst>
                                          <p:attrName>style.visibility</p:attrName>
                                        </p:attrNameLst>
                                      </p:cBhvr>
                                      <p:to>
                                        <p:strVal val="visible"/>
                                      </p:to>
                                    </p:set>
                                    <p:animEffect filter="fade" transition="in">
                                      <p:cBhvr>
                                        <p:cTn dur="1000"/>
                                        <p:tgtEl>
                                          <p:spTgt spid="6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xEl>
                                              <p:pRg end="1" st="1"/>
                                            </p:txEl>
                                          </p:spTgt>
                                        </p:tgtEl>
                                        <p:attrNameLst>
                                          <p:attrName>style.visibility</p:attrName>
                                        </p:attrNameLst>
                                      </p:cBhvr>
                                      <p:to>
                                        <p:strVal val="visible"/>
                                      </p:to>
                                    </p:set>
                                    <p:animEffect filter="fade" transition="in">
                                      <p:cBhvr>
                                        <p:cTn dur="1000"/>
                                        <p:tgtEl>
                                          <p:spTgt spid="6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xEl>
                                              <p:pRg end="2" st="2"/>
                                            </p:txEl>
                                          </p:spTgt>
                                        </p:tgtEl>
                                        <p:attrNameLst>
                                          <p:attrName>style.visibility</p:attrName>
                                        </p:attrNameLst>
                                      </p:cBhvr>
                                      <p:to>
                                        <p:strVal val="visible"/>
                                      </p:to>
                                    </p:set>
                                    <p:animEffect filter="fade" transition="in">
                                      <p:cBhvr>
                                        <p:cTn dur="1000"/>
                                        <p:tgtEl>
                                          <p:spTgt spid="67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pic>
        <p:nvPicPr>
          <p:cNvPr id="684" name="Google Shape;684;p65"/>
          <p:cNvPicPr preferRelativeResize="0"/>
          <p:nvPr/>
        </p:nvPicPr>
        <p:blipFill rotWithShape="1">
          <a:blip r:embed="rId3">
            <a:alphaModFix/>
          </a:blip>
          <a:srcRect b="0" l="28574" r="16453" t="0"/>
          <a:stretch/>
        </p:blipFill>
        <p:spPr>
          <a:xfrm>
            <a:off x="4902825" y="100"/>
            <a:ext cx="4241252" cy="5143499"/>
          </a:xfrm>
          <a:prstGeom prst="rect">
            <a:avLst/>
          </a:prstGeom>
          <a:noFill/>
          <a:ln>
            <a:noFill/>
          </a:ln>
        </p:spPr>
      </p:pic>
      <p:sp>
        <p:nvSpPr>
          <p:cNvPr id="685" name="Google Shape;685;p65"/>
          <p:cNvSpPr/>
          <p:nvPr/>
        </p:nvSpPr>
        <p:spPr>
          <a:xfrm>
            <a:off x="4902750" y="101"/>
            <a:ext cx="4241400" cy="5143500"/>
          </a:xfrm>
          <a:prstGeom prst="rect">
            <a:avLst/>
          </a:prstGeom>
          <a:solidFill>
            <a:srgbClr val="40FFDC">
              <a:alpha val="3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5"/>
          <p:cNvSpPr txBox="1"/>
          <p:nvPr>
            <p:ph idx="4294967295" type="title"/>
          </p:nvPr>
        </p:nvSpPr>
        <p:spPr>
          <a:xfrm>
            <a:off x="397901" y="484650"/>
            <a:ext cx="4445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Navigating the Buying Process</a:t>
            </a:r>
            <a:endParaRPr sz="2000"/>
          </a:p>
        </p:txBody>
      </p:sp>
      <p:cxnSp>
        <p:nvCxnSpPr>
          <p:cNvPr id="687" name="Google Shape;687;p65"/>
          <p:cNvCxnSpPr/>
          <p:nvPr/>
        </p:nvCxnSpPr>
        <p:spPr>
          <a:xfrm>
            <a:off x="508120" y="959555"/>
            <a:ext cx="3614700" cy="0"/>
          </a:xfrm>
          <a:prstGeom prst="straightConnector1">
            <a:avLst/>
          </a:prstGeom>
          <a:noFill/>
          <a:ln cap="flat" cmpd="sng" w="9525">
            <a:solidFill>
              <a:srgbClr val="000000"/>
            </a:solidFill>
            <a:prstDash val="solid"/>
            <a:round/>
            <a:headEnd len="med" w="med" type="none"/>
            <a:tailEnd len="med" w="med" type="none"/>
          </a:ln>
        </p:spPr>
      </p:cxnSp>
      <p:sp>
        <p:nvSpPr>
          <p:cNvPr id="688" name="Google Shape;688;p65"/>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689" name="Google Shape;689;p65"/>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Content Plan For Sales Enablement</a:t>
            </a:r>
            <a:endParaRPr sz="900">
              <a:solidFill>
                <a:schemeClr val="dk1"/>
              </a:solidFill>
            </a:endParaRPr>
          </a:p>
        </p:txBody>
      </p:sp>
      <p:cxnSp>
        <p:nvCxnSpPr>
          <p:cNvPr id="690" name="Google Shape;690;p65"/>
          <p:cNvCxnSpPr/>
          <p:nvPr/>
        </p:nvCxnSpPr>
        <p:spPr>
          <a:xfrm>
            <a:off x="196021" y="225575"/>
            <a:ext cx="431100" cy="0"/>
          </a:xfrm>
          <a:prstGeom prst="straightConnector1">
            <a:avLst/>
          </a:prstGeom>
          <a:noFill/>
          <a:ln cap="flat" cmpd="sng" w="28575">
            <a:solidFill>
              <a:srgbClr val="40FFDC"/>
            </a:solidFill>
            <a:prstDash val="solid"/>
            <a:round/>
            <a:headEnd len="med" w="med" type="none"/>
            <a:tailEnd len="med" w="med" type="none"/>
          </a:ln>
        </p:spPr>
      </p:cxnSp>
      <p:sp>
        <p:nvSpPr>
          <p:cNvPr id="691" name="Google Shape;691;p65"/>
          <p:cNvSpPr txBox="1"/>
          <p:nvPr>
            <p:ph idx="4294967295" type="body"/>
          </p:nvPr>
        </p:nvSpPr>
        <p:spPr>
          <a:xfrm>
            <a:off x="287836" y="1063825"/>
            <a:ext cx="4001400" cy="29007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Raleway"/>
              <a:buChar char="■"/>
            </a:pPr>
            <a:r>
              <a:rPr lang="en" sz="1400">
                <a:solidFill>
                  <a:srgbClr val="FF3C00"/>
                </a:solidFill>
              </a:rPr>
              <a:t>Should they follow a script?</a:t>
            </a:r>
            <a:endParaRPr sz="1400">
              <a:solidFill>
                <a:srgbClr val="FF3C00"/>
              </a:solidFill>
            </a:endParaRPr>
          </a:p>
          <a:p>
            <a:pPr indent="-317500" lvl="0" marL="457200" rtl="0" algn="l">
              <a:lnSpc>
                <a:spcPct val="100000"/>
              </a:lnSpc>
              <a:spcBef>
                <a:spcPts val="1000"/>
              </a:spcBef>
              <a:spcAft>
                <a:spcPts val="1000"/>
              </a:spcAft>
              <a:buSzPts val="1400"/>
              <a:buFont typeface="Raleway"/>
              <a:buChar char="■"/>
            </a:pPr>
            <a:r>
              <a:rPr lang="en" sz="1400">
                <a:solidFill>
                  <a:srgbClr val="FF3C00"/>
                </a:solidFill>
              </a:rPr>
              <a:t>What are the do’s and don’ts throughout?</a:t>
            </a:r>
            <a:endParaRPr sz="1400">
              <a:solidFill>
                <a:srgbClr val="FF3C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0" st="0"/>
                                            </p:txEl>
                                          </p:spTgt>
                                        </p:tgtEl>
                                        <p:attrNameLst>
                                          <p:attrName>style.visibility</p:attrName>
                                        </p:attrNameLst>
                                      </p:cBhvr>
                                      <p:to>
                                        <p:strVal val="visible"/>
                                      </p:to>
                                    </p:set>
                                    <p:animEffect filter="fade" transition="in">
                                      <p:cBhvr>
                                        <p:cTn dur="1000"/>
                                        <p:tgtEl>
                                          <p:spTgt spid="6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1" st="1"/>
                                            </p:txEl>
                                          </p:spTgt>
                                        </p:tgtEl>
                                        <p:attrNameLst>
                                          <p:attrName>style.visibility</p:attrName>
                                        </p:attrNameLst>
                                      </p:cBhvr>
                                      <p:to>
                                        <p:strVal val="visible"/>
                                      </p:to>
                                    </p:set>
                                    <p:animEffect filter="fade" transition="in">
                                      <p:cBhvr>
                                        <p:cTn dur="1000"/>
                                        <p:tgtEl>
                                          <p:spTgt spid="69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66"/>
          <p:cNvPicPr preferRelativeResize="0"/>
          <p:nvPr/>
        </p:nvPicPr>
        <p:blipFill rotWithShape="1">
          <a:blip r:embed="rId3">
            <a:alphaModFix/>
          </a:blip>
          <a:srcRect b="0" l="31789" r="13210" t="0"/>
          <a:stretch/>
        </p:blipFill>
        <p:spPr>
          <a:xfrm>
            <a:off x="2" y="0"/>
            <a:ext cx="4241251" cy="5143499"/>
          </a:xfrm>
          <a:prstGeom prst="rect">
            <a:avLst/>
          </a:prstGeom>
          <a:noFill/>
          <a:ln>
            <a:noFill/>
          </a:ln>
        </p:spPr>
      </p:pic>
      <p:sp>
        <p:nvSpPr>
          <p:cNvPr id="697" name="Google Shape;697;p66"/>
          <p:cNvSpPr txBox="1"/>
          <p:nvPr>
            <p:ph idx="4294967295" type="title"/>
          </p:nvPr>
        </p:nvSpPr>
        <p:spPr>
          <a:xfrm>
            <a:off x="4665900" y="484650"/>
            <a:ext cx="36843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Overcoming Objections</a:t>
            </a:r>
            <a:endParaRPr sz="2000"/>
          </a:p>
        </p:txBody>
      </p:sp>
      <p:cxnSp>
        <p:nvCxnSpPr>
          <p:cNvPr id="698" name="Google Shape;698;p66"/>
          <p:cNvCxnSpPr/>
          <p:nvPr/>
        </p:nvCxnSpPr>
        <p:spPr>
          <a:xfrm>
            <a:off x="4776120" y="959555"/>
            <a:ext cx="2775000" cy="0"/>
          </a:xfrm>
          <a:prstGeom prst="straightConnector1">
            <a:avLst/>
          </a:prstGeom>
          <a:noFill/>
          <a:ln cap="flat" cmpd="sng" w="9525">
            <a:solidFill>
              <a:srgbClr val="000000"/>
            </a:solidFill>
            <a:prstDash val="solid"/>
            <a:round/>
            <a:headEnd len="med" w="med" type="none"/>
            <a:tailEnd len="med" w="med" type="none"/>
          </a:ln>
        </p:spPr>
      </p:cxnSp>
      <p:sp>
        <p:nvSpPr>
          <p:cNvPr id="699" name="Google Shape;699;p66"/>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700" name="Google Shape;700;p66"/>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Content Plan For Sales Enablement</a:t>
            </a:r>
            <a:endParaRPr sz="900">
              <a:solidFill>
                <a:schemeClr val="dk1"/>
              </a:solidFill>
            </a:endParaRPr>
          </a:p>
        </p:txBody>
      </p:sp>
      <p:cxnSp>
        <p:nvCxnSpPr>
          <p:cNvPr id="701" name="Google Shape;701;p66"/>
          <p:cNvCxnSpPr/>
          <p:nvPr/>
        </p:nvCxnSpPr>
        <p:spPr>
          <a:xfrm>
            <a:off x="196021" y="225575"/>
            <a:ext cx="431100" cy="0"/>
          </a:xfrm>
          <a:prstGeom prst="straightConnector1">
            <a:avLst/>
          </a:prstGeom>
          <a:noFill/>
          <a:ln cap="flat" cmpd="sng" w="28575">
            <a:solidFill>
              <a:srgbClr val="434343"/>
            </a:solidFill>
            <a:prstDash val="solid"/>
            <a:round/>
            <a:headEnd len="med" w="med" type="none"/>
            <a:tailEnd len="med" w="med" type="none"/>
          </a:ln>
        </p:spPr>
      </p:cxnSp>
      <p:sp>
        <p:nvSpPr>
          <p:cNvPr id="702" name="Google Shape;702;p66"/>
          <p:cNvSpPr txBox="1"/>
          <p:nvPr>
            <p:ph idx="4294967295" type="body"/>
          </p:nvPr>
        </p:nvSpPr>
        <p:spPr>
          <a:xfrm>
            <a:off x="4665900" y="1063825"/>
            <a:ext cx="3891300" cy="2900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400">
                <a:solidFill>
                  <a:srgbClr val="FF3C00"/>
                </a:solidFill>
                <a:latin typeface="Raleway"/>
                <a:ea typeface="Raleway"/>
                <a:cs typeface="Raleway"/>
                <a:sym typeface="Raleway"/>
              </a:rPr>
              <a:t>Objection #1</a:t>
            </a:r>
            <a:endParaRPr b="1" sz="1400">
              <a:solidFill>
                <a:srgbClr val="FF3C00"/>
              </a:solidFill>
              <a:latin typeface="Raleway"/>
              <a:ea typeface="Raleway"/>
              <a:cs typeface="Raleway"/>
              <a:sym typeface="Raleway"/>
            </a:endParaRPr>
          </a:p>
          <a:p>
            <a:pPr indent="0" lvl="0" marL="0" rtl="0" algn="l">
              <a:lnSpc>
                <a:spcPct val="100000"/>
              </a:lnSpc>
              <a:spcBef>
                <a:spcPts val="500"/>
              </a:spcBef>
              <a:spcAft>
                <a:spcPts val="0"/>
              </a:spcAft>
              <a:buClr>
                <a:schemeClr val="dk1"/>
              </a:buClr>
              <a:buSzPts val="1100"/>
              <a:buFont typeface="Arial"/>
              <a:buNone/>
            </a:pPr>
            <a:r>
              <a:rPr lang="en" sz="1400">
                <a:solidFill>
                  <a:srgbClr val="FF3C00"/>
                </a:solidFill>
              </a:rPr>
              <a:t>How to overcome lorem ipsum.</a:t>
            </a:r>
            <a:endParaRPr sz="1400">
              <a:solidFill>
                <a:srgbClr val="FF3C00"/>
              </a:solidFill>
            </a:endParaRPr>
          </a:p>
          <a:p>
            <a:pPr indent="0" lvl="0" marL="0" rtl="0" algn="l">
              <a:lnSpc>
                <a:spcPct val="100000"/>
              </a:lnSpc>
              <a:spcBef>
                <a:spcPts val="500"/>
              </a:spcBef>
              <a:spcAft>
                <a:spcPts val="0"/>
              </a:spcAft>
              <a:buClr>
                <a:schemeClr val="dk1"/>
              </a:buClr>
              <a:buSzPts val="1100"/>
              <a:buFont typeface="Arial"/>
              <a:buNone/>
            </a:pPr>
            <a:r>
              <a:t/>
            </a:r>
            <a:endParaRPr sz="1400">
              <a:solidFill>
                <a:srgbClr val="FF3C00"/>
              </a:solidFill>
            </a:endParaRPr>
          </a:p>
          <a:p>
            <a:pPr indent="0" lvl="0" marL="0" rtl="0" algn="l">
              <a:lnSpc>
                <a:spcPct val="100000"/>
              </a:lnSpc>
              <a:spcBef>
                <a:spcPts val="500"/>
              </a:spcBef>
              <a:spcAft>
                <a:spcPts val="0"/>
              </a:spcAft>
              <a:buClr>
                <a:schemeClr val="dk1"/>
              </a:buClr>
              <a:buSzPts val="1100"/>
              <a:buFont typeface="Arial"/>
              <a:buNone/>
            </a:pPr>
            <a:r>
              <a:rPr b="1" lang="en" sz="1400">
                <a:solidFill>
                  <a:srgbClr val="FF3C00"/>
                </a:solidFill>
                <a:latin typeface="Raleway"/>
                <a:ea typeface="Raleway"/>
                <a:cs typeface="Raleway"/>
                <a:sym typeface="Raleway"/>
              </a:rPr>
              <a:t>Objection #2</a:t>
            </a:r>
            <a:endParaRPr b="1" sz="1400">
              <a:solidFill>
                <a:srgbClr val="FF3C00"/>
              </a:solidFill>
              <a:latin typeface="Raleway"/>
              <a:ea typeface="Raleway"/>
              <a:cs typeface="Raleway"/>
              <a:sym typeface="Raleway"/>
            </a:endParaRPr>
          </a:p>
          <a:p>
            <a:pPr indent="0" lvl="0" marL="0" rtl="0" algn="l">
              <a:lnSpc>
                <a:spcPct val="100000"/>
              </a:lnSpc>
              <a:spcBef>
                <a:spcPts val="500"/>
              </a:spcBef>
              <a:spcAft>
                <a:spcPts val="0"/>
              </a:spcAft>
              <a:buClr>
                <a:schemeClr val="dk1"/>
              </a:buClr>
              <a:buSzPts val="1100"/>
              <a:buFont typeface="Arial"/>
              <a:buNone/>
            </a:pPr>
            <a:r>
              <a:rPr lang="en" sz="1400">
                <a:solidFill>
                  <a:srgbClr val="FF3C00"/>
                </a:solidFill>
              </a:rPr>
              <a:t>How to overcome lorem ipsum.</a:t>
            </a:r>
            <a:endParaRPr sz="1400">
              <a:solidFill>
                <a:srgbClr val="FF3C00"/>
              </a:solidFill>
            </a:endParaRPr>
          </a:p>
          <a:p>
            <a:pPr indent="0" lvl="0" marL="0" rtl="0" algn="l">
              <a:lnSpc>
                <a:spcPct val="100000"/>
              </a:lnSpc>
              <a:spcBef>
                <a:spcPts val="500"/>
              </a:spcBef>
              <a:spcAft>
                <a:spcPts val="0"/>
              </a:spcAft>
              <a:buClr>
                <a:schemeClr val="dk1"/>
              </a:buClr>
              <a:buSzPts val="1100"/>
              <a:buFont typeface="Arial"/>
              <a:buNone/>
            </a:pPr>
            <a:r>
              <a:t/>
            </a:r>
            <a:endParaRPr sz="1400">
              <a:solidFill>
                <a:srgbClr val="FF3C00"/>
              </a:solidFill>
            </a:endParaRPr>
          </a:p>
          <a:p>
            <a:pPr indent="0" lvl="0" marL="0" rtl="0" algn="l">
              <a:lnSpc>
                <a:spcPct val="100000"/>
              </a:lnSpc>
              <a:spcBef>
                <a:spcPts val="500"/>
              </a:spcBef>
              <a:spcAft>
                <a:spcPts val="0"/>
              </a:spcAft>
              <a:buClr>
                <a:schemeClr val="dk1"/>
              </a:buClr>
              <a:buSzPts val="1100"/>
              <a:buFont typeface="Arial"/>
              <a:buNone/>
            </a:pPr>
            <a:r>
              <a:rPr b="1" lang="en" sz="1400">
                <a:solidFill>
                  <a:srgbClr val="FF3C00"/>
                </a:solidFill>
                <a:latin typeface="Raleway"/>
                <a:ea typeface="Raleway"/>
                <a:cs typeface="Raleway"/>
                <a:sym typeface="Raleway"/>
              </a:rPr>
              <a:t>Objection #3</a:t>
            </a:r>
            <a:endParaRPr b="1" sz="1400">
              <a:solidFill>
                <a:srgbClr val="FF3C00"/>
              </a:solidFill>
              <a:latin typeface="Raleway"/>
              <a:ea typeface="Raleway"/>
              <a:cs typeface="Raleway"/>
              <a:sym typeface="Raleway"/>
            </a:endParaRPr>
          </a:p>
          <a:p>
            <a:pPr indent="0" lvl="0" marL="0" rtl="0" algn="l">
              <a:lnSpc>
                <a:spcPct val="100000"/>
              </a:lnSpc>
              <a:spcBef>
                <a:spcPts val="500"/>
              </a:spcBef>
              <a:spcAft>
                <a:spcPts val="500"/>
              </a:spcAft>
              <a:buNone/>
            </a:pPr>
            <a:r>
              <a:rPr lang="en" sz="1400">
                <a:solidFill>
                  <a:srgbClr val="FF3C00"/>
                </a:solidFill>
              </a:rPr>
              <a:t>How to overcome lorem ipsum.</a:t>
            </a:r>
            <a:endParaRPr sz="1400">
              <a:solidFill>
                <a:srgbClr val="FF3C00"/>
              </a:solidFill>
            </a:endParaRPr>
          </a:p>
        </p:txBody>
      </p:sp>
      <p:pic>
        <p:nvPicPr>
          <p:cNvPr descr="SmartBug_Logo_FINAL.png" id="703" name="Google Shape;703;p66"/>
          <p:cNvPicPr preferRelativeResize="0"/>
          <p:nvPr/>
        </p:nvPicPr>
        <p:blipFill>
          <a:blip r:embed="rId4">
            <a:alphaModFix/>
          </a:blip>
          <a:stretch>
            <a:fillRect/>
          </a:stretch>
        </p:blipFill>
        <p:spPr>
          <a:xfrm>
            <a:off x="196025" y="4870875"/>
            <a:ext cx="698904" cy="14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000"/>
                                        <p:tgtEl>
                                          <p:spTgt spid="697"/>
                                        </p:tgtEl>
                                      </p:cBhvr>
                                    </p:animEffect>
                                  </p:childTnLst>
                                </p:cTn>
                              </p:par>
                              <p:par>
                                <p:cTn fill="hold" nodeType="with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1000"/>
                                        <p:tgtEl>
                                          <p:spTgt spid="6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0" st="0"/>
                                            </p:txEl>
                                          </p:spTgt>
                                        </p:tgtEl>
                                        <p:attrNameLst>
                                          <p:attrName>style.visibility</p:attrName>
                                        </p:attrNameLst>
                                      </p:cBhvr>
                                      <p:to>
                                        <p:strVal val="visible"/>
                                      </p:to>
                                    </p:set>
                                    <p:animEffect filter="fade" transition="in">
                                      <p:cBhvr>
                                        <p:cTn dur="1000"/>
                                        <p:tgtEl>
                                          <p:spTgt spid="7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1" st="1"/>
                                            </p:txEl>
                                          </p:spTgt>
                                        </p:tgtEl>
                                        <p:attrNameLst>
                                          <p:attrName>style.visibility</p:attrName>
                                        </p:attrNameLst>
                                      </p:cBhvr>
                                      <p:to>
                                        <p:strVal val="visible"/>
                                      </p:to>
                                    </p:set>
                                    <p:animEffect filter="fade" transition="in">
                                      <p:cBhvr>
                                        <p:cTn dur="1000"/>
                                        <p:tgtEl>
                                          <p:spTgt spid="7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2" st="2"/>
                                            </p:txEl>
                                          </p:spTgt>
                                        </p:tgtEl>
                                        <p:attrNameLst>
                                          <p:attrName>style.visibility</p:attrName>
                                        </p:attrNameLst>
                                      </p:cBhvr>
                                      <p:to>
                                        <p:strVal val="visible"/>
                                      </p:to>
                                    </p:set>
                                    <p:animEffect filter="fade" transition="in">
                                      <p:cBhvr>
                                        <p:cTn dur="1000"/>
                                        <p:tgtEl>
                                          <p:spTgt spid="7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3" st="3"/>
                                            </p:txEl>
                                          </p:spTgt>
                                        </p:tgtEl>
                                        <p:attrNameLst>
                                          <p:attrName>style.visibility</p:attrName>
                                        </p:attrNameLst>
                                      </p:cBhvr>
                                      <p:to>
                                        <p:strVal val="visible"/>
                                      </p:to>
                                    </p:set>
                                    <p:animEffect filter="fade" transition="in">
                                      <p:cBhvr>
                                        <p:cTn dur="1000"/>
                                        <p:tgtEl>
                                          <p:spTgt spid="7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4" st="4"/>
                                            </p:txEl>
                                          </p:spTgt>
                                        </p:tgtEl>
                                        <p:attrNameLst>
                                          <p:attrName>style.visibility</p:attrName>
                                        </p:attrNameLst>
                                      </p:cBhvr>
                                      <p:to>
                                        <p:strVal val="visible"/>
                                      </p:to>
                                    </p:set>
                                    <p:animEffect filter="fade" transition="in">
                                      <p:cBhvr>
                                        <p:cTn dur="1000"/>
                                        <p:tgtEl>
                                          <p:spTgt spid="7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5" st="5"/>
                                            </p:txEl>
                                          </p:spTgt>
                                        </p:tgtEl>
                                        <p:attrNameLst>
                                          <p:attrName>style.visibility</p:attrName>
                                        </p:attrNameLst>
                                      </p:cBhvr>
                                      <p:to>
                                        <p:strVal val="visible"/>
                                      </p:to>
                                    </p:set>
                                    <p:animEffect filter="fade" transition="in">
                                      <p:cBhvr>
                                        <p:cTn dur="1000"/>
                                        <p:tgtEl>
                                          <p:spTgt spid="7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6" st="6"/>
                                            </p:txEl>
                                          </p:spTgt>
                                        </p:tgtEl>
                                        <p:attrNameLst>
                                          <p:attrName>style.visibility</p:attrName>
                                        </p:attrNameLst>
                                      </p:cBhvr>
                                      <p:to>
                                        <p:strVal val="visible"/>
                                      </p:to>
                                    </p:set>
                                    <p:animEffect filter="fade" transition="in">
                                      <p:cBhvr>
                                        <p:cTn dur="1000"/>
                                        <p:tgtEl>
                                          <p:spTgt spid="7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xEl>
                                              <p:pRg end="7" st="7"/>
                                            </p:txEl>
                                          </p:spTgt>
                                        </p:tgtEl>
                                        <p:attrNameLst>
                                          <p:attrName>style.visibility</p:attrName>
                                        </p:attrNameLst>
                                      </p:cBhvr>
                                      <p:to>
                                        <p:strVal val="visible"/>
                                      </p:to>
                                    </p:set>
                                    <p:animEffect filter="fade" transition="in">
                                      <p:cBhvr>
                                        <p:cTn dur="1000"/>
                                        <p:tgtEl>
                                          <p:spTgt spid="70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67"/>
          <p:cNvSpPr/>
          <p:nvPr/>
        </p:nvSpPr>
        <p:spPr>
          <a:xfrm>
            <a:off x="150" y="100"/>
            <a:ext cx="9144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7"/>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0" name="Google Shape;710;p67"/>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B7B7B7"/>
                </a:solidFill>
              </a:rPr>
              <a:t>Content Plan For Sales Enablement</a:t>
            </a:r>
            <a:endParaRPr sz="900">
              <a:solidFill>
                <a:srgbClr val="B7B7B7"/>
              </a:solidFill>
            </a:endParaRPr>
          </a:p>
        </p:txBody>
      </p:sp>
      <p:cxnSp>
        <p:nvCxnSpPr>
          <p:cNvPr id="711" name="Google Shape;711;p67"/>
          <p:cNvCxnSpPr/>
          <p:nvPr/>
        </p:nvCxnSpPr>
        <p:spPr>
          <a:xfrm>
            <a:off x="196021" y="225575"/>
            <a:ext cx="431100" cy="0"/>
          </a:xfrm>
          <a:prstGeom prst="straightConnector1">
            <a:avLst/>
          </a:prstGeom>
          <a:noFill/>
          <a:ln cap="flat" cmpd="sng" w="28575">
            <a:solidFill>
              <a:srgbClr val="CCCCCC"/>
            </a:solidFill>
            <a:prstDash val="solid"/>
            <a:round/>
            <a:headEnd len="med" w="med" type="none"/>
            <a:tailEnd len="med" w="med" type="none"/>
          </a:ln>
        </p:spPr>
      </p:cxnSp>
      <p:pic>
        <p:nvPicPr>
          <p:cNvPr descr="SmartBug_Logo_FINAL.png" id="712" name="Google Shape;712;p67"/>
          <p:cNvPicPr preferRelativeResize="0"/>
          <p:nvPr/>
        </p:nvPicPr>
        <p:blipFill>
          <a:blip r:embed="rId3">
            <a:alphaModFix/>
          </a:blip>
          <a:stretch>
            <a:fillRect/>
          </a:stretch>
        </p:blipFill>
        <p:spPr>
          <a:xfrm>
            <a:off x="196025" y="4870875"/>
            <a:ext cx="698904" cy="140700"/>
          </a:xfrm>
          <a:prstGeom prst="rect">
            <a:avLst/>
          </a:prstGeom>
          <a:noFill/>
          <a:ln>
            <a:noFill/>
          </a:ln>
        </p:spPr>
      </p:pic>
      <p:pic>
        <p:nvPicPr>
          <p:cNvPr descr="Screen Shot 2017-11-13 at 4.05.01 PM.png" id="713" name="Google Shape;713;p67"/>
          <p:cNvPicPr preferRelativeResize="0"/>
          <p:nvPr/>
        </p:nvPicPr>
        <p:blipFill rotWithShape="1">
          <a:blip r:embed="rId4">
            <a:alphaModFix/>
          </a:blip>
          <a:srcRect b="0" l="299" r="0" t="0"/>
          <a:stretch/>
        </p:blipFill>
        <p:spPr>
          <a:xfrm>
            <a:off x="673325" y="1722525"/>
            <a:ext cx="7820625" cy="3007649"/>
          </a:xfrm>
          <a:prstGeom prst="rect">
            <a:avLst/>
          </a:prstGeom>
          <a:noFill/>
          <a:ln>
            <a:noFill/>
          </a:ln>
          <a:effectLst>
            <a:outerShdw blurRad="242888" rotWithShape="0" algn="bl" dir="5400000" dist="9525">
              <a:srgbClr val="B7B7B7">
                <a:alpha val="50000"/>
              </a:srgbClr>
            </a:outerShdw>
          </a:effectLst>
        </p:spPr>
      </p:pic>
      <p:sp>
        <p:nvSpPr>
          <p:cNvPr id="714" name="Google Shape;714;p67"/>
          <p:cNvSpPr txBox="1"/>
          <p:nvPr>
            <p:ph idx="4294967295" type="body"/>
          </p:nvPr>
        </p:nvSpPr>
        <p:spPr>
          <a:xfrm>
            <a:off x="397900" y="934625"/>
            <a:ext cx="8164500" cy="6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1"/>
                </a:solidFill>
              </a:rPr>
              <a:t>We’ve included an outline of our content planning sheet below. Be sure to note how your content will be used, what pain point it answers, and a link for easy access. This will serve as both a planning document for content creation and an inventory for your sales and marketing team to use. </a:t>
            </a:r>
            <a:endParaRPr sz="1200">
              <a:solidFill>
                <a:schemeClr val="dk1"/>
              </a:solidFill>
            </a:endParaRPr>
          </a:p>
        </p:txBody>
      </p:sp>
      <p:sp>
        <p:nvSpPr>
          <p:cNvPr id="715" name="Google Shape;715;p67"/>
          <p:cNvSpPr txBox="1"/>
          <p:nvPr>
            <p:ph idx="4294967295" type="title"/>
          </p:nvPr>
        </p:nvSpPr>
        <p:spPr>
          <a:xfrm>
            <a:off x="397899" y="408450"/>
            <a:ext cx="2780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Content Calendar</a:t>
            </a:r>
            <a:endParaRPr sz="2000"/>
          </a:p>
        </p:txBody>
      </p:sp>
      <p:cxnSp>
        <p:nvCxnSpPr>
          <p:cNvPr id="716" name="Google Shape;716;p67"/>
          <p:cNvCxnSpPr/>
          <p:nvPr/>
        </p:nvCxnSpPr>
        <p:spPr>
          <a:xfrm>
            <a:off x="508120" y="883355"/>
            <a:ext cx="14133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10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20" name="Shape 720"/>
        <p:cNvGrpSpPr/>
        <p:nvPr/>
      </p:nvGrpSpPr>
      <p:grpSpPr>
        <a:xfrm>
          <a:off x="0" y="0"/>
          <a:ext cx="0" cy="0"/>
          <a:chOff x="0" y="0"/>
          <a:chExt cx="0" cy="0"/>
        </a:xfrm>
      </p:grpSpPr>
      <p:sp>
        <p:nvSpPr>
          <p:cNvPr id="721" name="Google Shape;721;p68"/>
          <p:cNvSpPr txBox="1"/>
          <p:nvPr>
            <p:ph type="title"/>
          </p:nvPr>
        </p:nvSpPr>
        <p:spPr>
          <a:xfrm>
            <a:off x="1792350" y="2215900"/>
            <a:ext cx="5559300" cy="69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You’re all set!</a:t>
            </a:r>
            <a:endParaRPr/>
          </a:p>
          <a:p>
            <a:pPr indent="0" lvl="0" marL="0" rtl="0" algn="ctr">
              <a:spcBef>
                <a:spcPts val="0"/>
              </a:spcBef>
              <a:spcAft>
                <a:spcPts val="0"/>
              </a:spcAft>
              <a:buNone/>
            </a:pPr>
            <a:br>
              <a:rPr lang="en" sz="1800">
                <a:latin typeface="Raleway Medium"/>
                <a:ea typeface="Raleway Medium"/>
                <a:cs typeface="Raleway Medium"/>
                <a:sym typeface="Raleway Medium"/>
              </a:rPr>
            </a:br>
            <a:r>
              <a:rPr lang="en" sz="1800">
                <a:latin typeface="Raleway Medium"/>
                <a:ea typeface="Raleway Medium"/>
                <a:cs typeface="Raleway Medium"/>
                <a:sym typeface="Raleway Medium"/>
              </a:rPr>
              <a:t>If you have any questions about this playbook template or need help implementing this process at your company, let us know!</a:t>
            </a:r>
            <a:endParaRPr sz="1800">
              <a:latin typeface="Raleway Medium"/>
              <a:ea typeface="Raleway Medium"/>
              <a:cs typeface="Raleway Medium"/>
              <a:sym typeface="Raleway Medium"/>
            </a:endParaRPr>
          </a:p>
        </p:txBody>
      </p:sp>
      <p:sp>
        <p:nvSpPr>
          <p:cNvPr id="722" name="Google Shape;722;p68">
            <a:hlinkClick r:id="rId3"/>
          </p:cNvPr>
          <p:cNvSpPr/>
          <p:nvPr/>
        </p:nvSpPr>
        <p:spPr>
          <a:xfrm>
            <a:off x="2704050" y="3633300"/>
            <a:ext cx="3735900" cy="617100"/>
          </a:xfrm>
          <a:prstGeom prst="roundRect">
            <a:avLst>
              <a:gd fmla="val 50000" name="adj"/>
            </a:avLst>
          </a:prstGeom>
          <a:solidFill>
            <a:srgbClr val="3F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8"/>
          <p:cNvSpPr txBox="1"/>
          <p:nvPr/>
        </p:nvSpPr>
        <p:spPr>
          <a:xfrm>
            <a:off x="3148650" y="3673800"/>
            <a:ext cx="2846700" cy="53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uFill>
                  <a:noFill/>
                </a:uFill>
                <a:latin typeface="Raleway"/>
                <a:ea typeface="Raleway"/>
                <a:cs typeface="Raleway"/>
                <a:sym typeface="Raleway"/>
                <a:hlinkClick r:id="rId4"/>
              </a:rPr>
              <a:t>Contact Us</a:t>
            </a:r>
            <a:endParaRPr b="1" sz="19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177" name="Shape 177"/>
        <p:cNvGrpSpPr/>
        <p:nvPr/>
      </p:nvGrpSpPr>
      <p:grpSpPr>
        <a:xfrm>
          <a:off x="0" y="0"/>
          <a:ext cx="0" cy="0"/>
          <a:chOff x="0" y="0"/>
          <a:chExt cx="0" cy="0"/>
        </a:xfrm>
      </p:grpSpPr>
      <p:sp>
        <p:nvSpPr>
          <p:cNvPr id="178" name="Google Shape;178;p28"/>
          <p:cNvSpPr txBox="1"/>
          <p:nvPr>
            <p:ph idx="4294967295" type="title"/>
          </p:nvPr>
        </p:nvSpPr>
        <p:spPr>
          <a:xfrm>
            <a:off x="2000250" y="1813308"/>
            <a:ext cx="5143500" cy="5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0FFDC"/>
                </a:solidFill>
              </a:rPr>
              <a:t>GOALS</a:t>
            </a:r>
            <a:endParaRPr sz="2400">
              <a:solidFill>
                <a:srgbClr val="40FFDC"/>
              </a:solidFill>
            </a:endParaRPr>
          </a:p>
        </p:txBody>
      </p:sp>
      <p:sp>
        <p:nvSpPr>
          <p:cNvPr id="179" name="Google Shape;179;p28"/>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28"/>
          <p:cNvSpPr txBox="1"/>
          <p:nvPr>
            <p:ph idx="4294967295" type="title"/>
          </p:nvPr>
        </p:nvSpPr>
        <p:spPr>
          <a:xfrm>
            <a:off x="1913400" y="2440300"/>
            <a:ext cx="5317200" cy="909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500">
                <a:solidFill>
                  <a:srgbClr val="FFFFFF"/>
                </a:solidFill>
              </a:rPr>
              <a:t>By having a clear understanding of your business goals, you’re able to align any marketing efforts with sales to help you achieve them. Remember: Your goals should be specific, measurable, </a:t>
            </a:r>
            <a:r>
              <a:rPr lang="en" sz="1500">
                <a:solidFill>
                  <a:srgbClr val="FFFFFF"/>
                </a:solidFill>
              </a:rPr>
              <a:t>attainable</a:t>
            </a:r>
            <a:r>
              <a:rPr lang="en" sz="1500">
                <a:solidFill>
                  <a:srgbClr val="FFFFFF"/>
                </a:solidFill>
              </a:rPr>
              <a:t>, relevant, and timely.</a:t>
            </a:r>
            <a:endParaRPr sz="15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186" name="Google Shape;186;p29"/>
          <p:cNvSpPr txBox="1"/>
          <p:nvPr>
            <p:ph idx="1" type="body"/>
          </p:nvPr>
        </p:nvSpPr>
        <p:spPr>
          <a:xfrm>
            <a:off x="2101075" y="1798825"/>
            <a:ext cx="5042700" cy="25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How to Set Sales and Marketing Goals</a:t>
            </a:r>
            <a:endParaRPr/>
          </a:p>
          <a:p>
            <a:pPr indent="0" lvl="0" marL="0" rtl="0" algn="l">
              <a:spcBef>
                <a:spcPts val="1600"/>
              </a:spcBef>
              <a:spcAft>
                <a:spcPts val="0"/>
              </a:spcAft>
              <a:buNone/>
            </a:pPr>
            <a:r>
              <a:rPr lang="en" u="sng">
                <a:solidFill>
                  <a:schemeClr val="hlink"/>
                </a:solidFill>
                <a:hlinkClick r:id="rId4"/>
              </a:rPr>
              <a:t>Goal Planning Worksheet</a:t>
            </a:r>
            <a:endParaRPr/>
          </a:p>
          <a:p>
            <a:pPr indent="0" lvl="0" marL="0" rtl="0" algn="l">
              <a:spcBef>
                <a:spcPts val="1600"/>
              </a:spcBef>
              <a:spcAft>
                <a:spcPts val="1600"/>
              </a:spcAft>
              <a:buClr>
                <a:schemeClr val="dk1"/>
              </a:buClr>
              <a:buSzPts val="1100"/>
              <a:buFont typeface="Arial"/>
              <a:buNone/>
            </a:pPr>
            <a:r>
              <a:rPr lang="en" u="sng">
                <a:solidFill>
                  <a:schemeClr val="accent5"/>
                </a:solidFill>
                <a:hlinkClick r:id="rId5">
                  <a:extLst>
                    <a:ext uri="{A12FA001-AC4F-418D-AE19-62706E023703}">
                      <ahyp:hlinkClr val="tx"/>
                    </a:ext>
                  </a:extLst>
                </a:hlinkClick>
              </a:rPr>
              <a:t>Aligning Your Teams Around a Unified Revenue Goal</a:t>
            </a:r>
            <a:endParaRPr/>
          </a:p>
        </p:txBody>
      </p:sp>
      <p:sp>
        <p:nvSpPr>
          <p:cNvPr id="187" name="Google Shape;187;p29"/>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8" name="Google Shape;188;p29"/>
          <p:cNvSpPr txBox="1"/>
          <p:nvPr>
            <p:ph idx="2" type="body"/>
          </p:nvPr>
        </p:nvSpPr>
        <p:spPr>
          <a:xfrm>
            <a:off x="739050" y="1798825"/>
            <a:ext cx="1383300" cy="2525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latin typeface="Raleway"/>
                <a:ea typeface="Raleway"/>
                <a:cs typeface="Raleway"/>
                <a:sym typeface="Raleway"/>
              </a:rPr>
              <a:t>Blog:</a:t>
            </a:r>
            <a:endParaRPr>
              <a:latin typeface="Raleway"/>
              <a:ea typeface="Raleway"/>
              <a:cs typeface="Raleway"/>
              <a:sym typeface="Raleway"/>
            </a:endParaRPr>
          </a:p>
          <a:p>
            <a:pPr indent="0" lvl="0" marL="0" rtl="0" algn="r">
              <a:spcBef>
                <a:spcPts val="1600"/>
              </a:spcBef>
              <a:spcAft>
                <a:spcPts val="0"/>
              </a:spcAft>
              <a:buNone/>
            </a:pPr>
            <a:r>
              <a:rPr lang="en">
                <a:latin typeface="Raleway"/>
                <a:ea typeface="Raleway"/>
                <a:cs typeface="Raleway"/>
                <a:sym typeface="Raleway"/>
              </a:rPr>
              <a:t>Template:</a:t>
            </a:r>
            <a:endParaRPr>
              <a:latin typeface="Raleway"/>
              <a:ea typeface="Raleway"/>
              <a:cs typeface="Raleway"/>
              <a:sym typeface="Raleway"/>
            </a:endParaRPr>
          </a:p>
          <a:p>
            <a:pPr indent="0" lvl="0" marL="0" rtl="0" algn="r">
              <a:spcBef>
                <a:spcPts val="1600"/>
              </a:spcBef>
              <a:spcAft>
                <a:spcPts val="1600"/>
              </a:spcAft>
              <a:buNone/>
            </a:pPr>
            <a:r>
              <a:rPr lang="en">
                <a:latin typeface="Raleway"/>
                <a:ea typeface="Raleway"/>
                <a:cs typeface="Raleway"/>
                <a:sym typeface="Raleway"/>
              </a:rPr>
              <a:t>Training:</a:t>
            </a:r>
            <a:endParaRPr>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pic>
        <p:nvPicPr>
          <p:cNvPr descr="GettyImages-518595313.jpg" id="193" name="Google Shape;193;p30"/>
          <p:cNvPicPr preferRelativeResize="0"/>
          <p:nvPr/>
        </p:nvPicPr>
        <p:blipFill rotWithShape="1">
          <a:blip r:embed="rId3">
            <a:alphaModFix/>
          </a:blip>
          <a:srcRect b="0" l="11114" r="34051" t="0"/>
          <a:stretch/>
        </p:blipFill>
        <p:spPr>
          <a:xfrm>
            <a:off x="4902750" y="0"/>
            <a:ext cx="4241250" cy="5143500"/>
          </a:xfrm>
          <a:prstGeom prst="rect">
            <a:avLst/>
          </a:prstGeom>
          <a:noFill/>
          <a:ln>
            <a:noFill/>
          </a:ln>
        </p:spPr>
      </p:pic>
      <p:sp>
        <p:nvSpPr>
          <p:cNvPr id="194" name="Google Shape;194;p30"/>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5" name="Google Shape;195;p30"/>
          <p:cNvSpPr txBox="1"/>
          <p:nvPr>
            <p:ph idx="4294967295" type="body"/>
          </p:nvPr>
        </p:nvSpPr>
        <p:spPr>
          <a:xfrm>
            <a:off x="360234" y="721800"/>
            <a:ext cx="4001400" cy="3699900"/>
          </a:xfrm>
          <a:prstGeom prst="rect">
            <a:avLst/>
          </a:prstGeom>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Font typeface="Raleway"/>
              <a:buAutoNum type="arabicPeriod"/>
            </a:pPr>
            <a:r>
              <a:rPr lang="en" sz="1400">
                <a:solidFill>
                  <a:srgbClr val="FF3C00"/>
                </a:solidFill>
              </a:rPr>
              <a:t>Reach $4.0 million in revenue in 2019, which will enable our company to share the love of inbound marketing, work-life balance, and helping others grow to 100+ employees.</a:t>
            </a:r>
            <a:endParaRPr sz="1400">
              <a:solidFill>
                <a:srgbClr val="FF3C00"/>
              </a:solidFill>
            </a:endParaRPr>
          </a:p>
          <a:p>
            <a:pPr indent="0" lvl="0" marL="0" rtl="0" algn="l">
              <a:lnSpc>
                <a:spcPct val="100000"/>
              </a:lnSpc>
              <a:spcBef>
                <a:spcPts val="0"/>
              </a:spcBef>
              <a:spcAft>
                <a:spcPts val="0"/>
              </a:spcAft>
              <a:buNone/>
            </a:pPr>
            <a:r>
              <a:t/>
            </a:r>
            <a:endParaRPr sz="1400">
              <a:solidFill>
                <a:srgbClr val="FF3C00"/>
              </a:solidFill>
            </a:endParaRPr>
          </a:p>
          <a:p>
            <a:pPr indent="-317500" lvl="0" marL="457200" rtl="0" algn="l">
              <a:lnSpc>
                <a:spcPct val="100000"/>
              </a:lnSpc>
              <a:spcBef>
                <a:spcPts val="0"/>
              </a:spcBef>
              <a:spcAft>
                <a:spcPts val="0"/>
              </a:spcAft>
              <a:buSzPts val="1400"/>
              <a:buFont typeface="Raleway"/>
              <a:buAutoNum type="arabicPeriod"/>
            </a:pPr>
            <a:r>
              <a:rPr lang="en" sz="1400">
                <a:solidFill>
                  <a:srgbClr val="FF3C00"/>
                </a:solidFill>
              </a:rPr>
              <a:t>Reach $4.0 million in revenue in 2019, which will enable our company to share the love of inbound marketing, work-life balance, and helping others grow to 100+ employees.</a:t>
            </a:r>
            <a:endParaRPr sz="1400">
              <a:solidFill>
                <a:srgbClr val="FF3C00"/>
              </a:solidFill>
            </a:endParaRPr>
          </a:p>
          <a:p>
            <a:pPr indent="0" lvl="0" marL="0" rtl="0" algn="l">
              <a:lnSpc>
                <a:spcPct val="100000"/>
              </a:lnSpc>
              <a:spcBef>
                <a:spcPts val="0"/>
              </a:spcBef>
              <a:spcAft>
                <a:spcPts val="0"/>
              </a:spcAft>
              <a:buNone/>
            </a:pPr>
            <a:r>
              <a:t/>
            </a:r>
            <a:endParaRPr sz="1400">
              <a:solidFill>
                <a:srgbClr val="FF3C00"/>
              </a:solidFill>
            </a:endParaRPr>
          </a:p>
          <a:p>
            <a:pPr indent="-317500" lvl="0" marL="457200" rtl="0" algn="l">
              <a:lnSpc>
                <a:spcPct val="100000"/>
              </a:lnSpc>
              <a:spcBef>
                <a:spcPts val="0"/>
              </a:spcBef>
              <a:spcAft>
                <a:spcPts val="0"/>
              </a:spcAft>
              <a:buSzPts val="1400"/>
              <a:buFont typeface="Raleway"/>
              <a:buAutoNum type="arabicPeriod"/>
            </a:pPr>
            <a:r>
              <a:rPr lang="en" sz="1400">
                <a:solidFill>
                  <a:srgbClr val="FF3C00"/>
                </a:solidFill>
              </a:rPr>
              <a:t>Reach $4.0 million in revenue in 2019, which will enable our company to share the love of inbound marketing, work-life balance, and helping others grow to 100+ </a:t>
            </a:r>
            <a:r>
              <a:rPr lang="en" sz="1400">
                <a:solidFill>
                  <a:srgbClr val="FF3C00"/>
                </a:solidFill>
              </a:rPr>
              <a:t>employees</a:t>
            </a:r>
            <a:r>
              <a:rPr lang="en" sz="1400">
                <a:solidFill>
                  <a:srgbClr val="FF3C00"/>
                </a:solidFill>
              </a:rPr>
              <a:t>.</a:t>
            </a:r>
            <a:endParaRPr sz="1400">
              <a:solidFill>
                <a:srgbClr val="FF3C00"/>
              </a:solidFill>
            </a:endParaRPr>
          </a:p>
        </p:txBody>
      </p:sp>
      <p:sp>
        <p:nvSpPr>
          <p:cNvPr id="196" name="Google Shape;196;p30"/>
          <p:cNvSpPr txBox="1"/>
          <p:nvPr>
            <p:ph idx="4294967295" type="title"/>
          </p:nvPr>
        </p:nvSpPr>
        <p:spPr>
          <a:xfrm>
            <a:off x="627121" y="70050"/>
            <a:ext cx="3684300" cy="29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Goals</a:t>
            </a:r>
            <a:endParaRPr sz="900"/>
          </a:p>
        </p:txBody>
      </p:sp>
      <p:cxnSp>
        <p:nvCxnSpPr>
          <p:cNvPr id="197" name="Google Shape;197;p30"/>
          <p:cNvCxnSpPr/>
          <p:nvPr/>
        </p:nvCxnSpPr>
        <p:spPr>
          <a:xfrm>
            <a:off x="196021" y="225575"/>
            <a:ext cx="431100" cy="0"/>
          </a:xfrm>
          <a:prstGeom prst="straightConnector1">
            <a:avLst/>
          </a:prstGeom>
          <a:noFill/>
          <a:ln cap="flat" cmpd="sng" w="28575">
            <a:solidFill>
              <a:srgbClr val="40FFDC"/>
            </a:solidFill>
            <a:prstDash val="solid"/>
            <a:round/>
            <a:headEnd len="med" w="med" type="none"/>
            <a:tailEnd len="med" w="med" type="none"/>
          </a:ln>
        </p:spPr>
      </p:cxnSp>
      <p:sp>
        <p:nvSpPr>
          <p:cNvPr id="198" name="Google Shape;198;p30"/>
          <p:cNvSpPr/>
          <p:nvPr/>
        </p:nvSpPr>
        <p:spPr>
          <a:xfrm>
            <a:off x="4902675" y="101"/>
            <a:ext cx="4241400" cy="5143500"/>
          </a:xfrm>
          <a:prstGeom prst="rect">
            <a:avLst/>
          </a:prstGeom>
          <a:solidFill>
            <a:srgbClr val="40FFDC">
              <a:alpha val="3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Effect filter="fade" transition="in">
                                      <p:cBhvr>
                                        <p:cTn dur="1000"/>
                                        <p:tgtEl>
                                          <p:spTgt spid="1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Effect filter="fade" transition="in">
                                      <p:cBhvr>
                                        <p:cTn dur="1000"/>
                                        <p:tgtEl>
                                          <p:spTgt spid="19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7573"/>
        </a:solidFill>
      </p:bgPr>
    </p:bg>
    <p:spTree>
      <p:nvGrpSpPr>
        <p:cNvPr id="202" name="Shape 202"/>
        <p:cNvGrpSpPr/>
        <p:nvPr/>
      </p:nvGrpSpPr>
      <p:grpSpPr>
        <a:xfrm>
          <a:off x="0" y="0"/>
          <a:ext cx="0" cy="0"/>
          <a:chOff x="0" y="0"/>
          <a:chExt cx="0" cy="0"/>
        </a:xfrm>
      </p:grpSpPr>
      <p:sp>
        <p:nvSpPr>
          <p:cNvPr id="203" name="Google Shape;203;p31"/>
          <p:cNvSpPr txBox="1"/>
          <p:nvPr>
            <p:ph idx="4294967295" type="title"/>
          </p:nvPr>
        </p:nvSpPr>
        <p:spPr>
          <a:xfrm>
            <a:off x="2000250" y="1677158"/>
            <a:ext cx="5143500" cy="56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0FFDC"/>
                </a:solidFill>
              </a:rPr>
              <a:t>SLA</a:t>
            </a:r>
            <a:endParaRPr sz="2400">
              <a:solidFill>
                <a:srgbClr val="40FFDC"/>
              </a:solidFill>
            </a:endParaRPr>
          </a:p>
        </p:txBody>
      </p:sp>
      <p:sp>
        <p:nvSpPr>
          <p:cNvPr id="204" name="Google Shape;204;p31"/>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5" name="Google Shape;205;p31"/>
          <p:cNvSpPr txBox="1"/>
          <p:nvPr>
            <p:ph idx="4294967295" type="title"/>
          </p:nvPr>
        </p:nvSpPr>
        <p:spPr>
          <a:xfrm>
            <a:off x="1908900" y="2246250"/>
            <a:ext cx="5326200" cy="1220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400">
                <a:solidFill>
                  <a:srgbClr val="FFFFFF"/>
                </a:solidFill>
              </a:rPr>
              <a:t>The service-level agreement (SLA) between marketing and sales outlines what each team must contribute to help reach business goals. It will enable your teams to be equally accountable for revenue targets.</a:t>
            </a:r>
            <a:endParaRPr sz="1400">
              <a:solidFill>
                <a:srgbClr val="FFFFFF"/>
              </a:solidFil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211" name="Google Shape;211;p32"/>
          <p:cNvSpPr txBox="1"/>
          <p:nvPr>
            <p:ph idx="1" type="body"/>
          </p:nvPr>
        </p:nvSpPr>
        <p:spPr>
          <a:xfrm>
            <a:off x="2101075" y="1798825"/>
            <a:ext cx="5042700" cy="25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chemeClr val="hlink"/>
                </a:solidFill>
                <a:hlinkClick r:id="rId3"/>
              </a:rPr>
              <a:t>Marketers: Here's What Your Sales Reps Want from You</a:t>
            </a:r>
            <a:endParaRPr sz="1400"/>
          </a:p>
          <a:p>
            <a:pPr indent="0" lvl="0" marL="0" rtl="0" algn="l">
              <a:spcBef>
                <a:spcPts val="1600"/>
              </a:spcBef>
              <a:spcAft>
                <a:spcPts val="0"/>
              </a:spcAft>
              <a:buNone/>
            </a:pPr>
            <a:r>
              <a:rPr lang="en" sz="1400" u="sng">
                <a:solidFill>
                  <a:schemeClr val="hlink"/>
                </a:solidFill>
                <a:hlinkClick r:id="rId4"/>
              </a:rPr>
              <a:t>Understanding the Buyer’s Journey: When Should Sales Get Involved?</a:t>
            </a:r>
            <a:endParaRPr sz="1400"/>
          </a:p>
          <a:p>
            <a:pPr indent="0" lvl="0" marL="0" rtl="0" algn="l">
              <a:spcBef>
                <a:spcPts val="1600"/>
              </a:spcBef>
              <a:spcAft>
                <a:spcPts val="0"/>
              </a:spcAft>
              <a:buNone/>
            </a:pPr>
            <a:r>
              <a:rPr lang="en" sz="1400" u="sng">
                <a:solidFill>
                  <a:schemeClr val="hlink"/>
                </a:solidFill>
                <a:hlinkClick r:id="rId5"/>
              </a:rPr>
              <a:t>Sales &amp; Marketing Service-Level Agreement: The Key to Streamlining Sales &amp; Marketing Processes</a:t>
            </a:r>
            <a:endParaRPr sz="1400"/>
          </a:p>
          <a:p>
            <a:pPr indent="0" lvl="0" marL="0" rtl="0" algn="l">
              <a:spcBef>
                <a:spcPts val="1600"/>
              </a:spcBef>
              <a:spcAft>
                <a:spcPts val="1600"/>
              </a:spcAft>
              <a:buNone/>
            </a:pPr>
            <a:r>
              <a:rPr lang="en" sz="1400" u="sng">
                <a:solidFill>
                  <a:schemeClr val="hlink"/>
                </a:solidFill>
                <a:hlinkClick r:id="rId6"/>
              </a:rPr>
              <a:t>Holding Your Teams Accountable With a Service-Level Agreement</a:t>
            </a:r>
            <a:endParaRPr sz="1400"/>
          </a:p>
        </p:txBody>
      </p:sp>
      <p:sp>
        <p:nvSpPr>
          <p:cNvPr id="212" name="Google Shape;212;p32"/>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3" name="Google Shape;213;p32"/>
          <p:cNvSpPr txBox="1"/>
          <p:nvPr>
            <p:ph idx="2" type="body"/>
          </p:nvPr>
        </p:nvSpPr>
        <p:spPr>
          <a:xfrm>
            <a:off x="739050" y="1798825"/>
            <a:ext cx="1383300" cy="2525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t>Blog:</a:t>
            </a:r>
            <a:endParaRPr sz="1400"/>
          </a:p>
          <a:p>
            <a:pPr indent="0" lvl="0" marL="0" rtl="0" algn="r">
              <a:spcBef>
                <a:spcPts val="1600"/>
              </a:spcBef>
              <a:spcAft>
                <a:spcPts val="0"/>
              </a:spcAft>
              <a:buNone/>
            </a:pPr>
            <a:r>
              <a:rPr lang="en" sz="1400"/>
              <a:t>Blog:</a:t>
            </a:r>
            <a:br>
              <a:rPr lang="en" sz="1400"/>
            </a:br>
            <a:endParaRPr sz="1400"/>
          </a:p>
          <a:p>
            <a:pPr indent="0" lvl="0" marL="0" rtl="0" algn="r">
              <a:spcBef>
                <a:spcPts val="1600"/>
              </a:spcBef>
              <a:spcAft>
                <a:spcPts val="0"/>
              </a:spcAft>
              <a:buNone/>
            </a:pPr>
            <a:r>
              <a:rPr lang="en" sz="1400"/>
              <a:t>Blog:</a:t>
            </a:r>
            <a:endParaRPr sz="1400"/>
          </a:p>
          <a:p>
            <a:pPr indent="0" lvl="0" marL="0" rtl="0" algn="r">
              <a:spcBef>
                <a:spcPts val="1600"/>
              </a:spcBef>
              <a:spcAft>
                <a:spcPts val="1600"/>
              </a:spcAft>
              <a:buNone/>
            </a:pPr>
            <a:br>
              <a:rPr lang="en" sz="1400"/>
            </a:br>
            <a:r>
              <a:rPr lang="en" sz="1400"/>
              <a:t>Training:</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